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80" r:id="rId6"/>
    <p:sldId id="260" r:id="rId7"/>
    <p:sldId id="261" r:id="rId8"/>
    <p:sldId id="284" r:id="rId9"/>
    <p:sldId id="285" r:id="rId10"/>
    <p:sldId id="294" r:id="rId11"/>
    <p:sldId id="295" r:id="rId12"/>
    <p:sldId id="297" r:id="rId13"/>
    <p:sldId id="296" r:id="rId14"/>
    <p:sldId id="298" r:id="rId15"/>
    <p:sldId id="299" r:id="rId16"/>
    <p:sldId id="302" r:id="rId17"/>
    <p:sldId id="262" r:id="rId18"/>
    <p:sldId id="264" r:id="rId19"/>
    <p:sldId id="287" r:id="rId20"/>
    <p:sldId id="307" r:id="rId21"/>
    <p:sldId id="288" r:id="rId22"/>
    <p:sldId id="303" r:id="rId23"/>
    <p:sldId id="304" r:id="rId24"/>
    <p:sldId id="305" r:id="rId25"/>
    <p:sldId id="289" r:id="rId26"/>
    <p:sldId id="306" r:id="rId27"/>
    <p:sldId id="290" r:id="rId28"/>
    <p:sldId id="267" r:id="rId29"/>
  </p:sldIdLst>
  <p:sldSz cx="12192000" cy="6858000"/>
  <p:notesSz cx="6858000" cy="9144000"/>
  <p:embeddedFontLst>
    <p:embeddedFont>
      <p:font typeface="黑体" panose="02010609060101010101" pitchFamily="49" charset="-122"/>
      <p:regular r:id="rId31"/>
    </p:embeddedFont>
    <p:embeddedFont>
      <p:font typeface="微软雅黑" panose="020B0503020204020204" pitchFamily="34" charset="-122"/>
      <p:regular r:id="rId32"/>
      <p:bold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3097" initials="1"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00000"/>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418"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13</a:t>
            </a:fld>
            <a:endParaRPr lang="zh-CN" altLang="en-US"/>
          </a:p>
        </p:txBody>
      </p:sp>
    </p:spTree>
    <p:extLst>
      <p:ext uri="{BB962C8B-B14F-4D97-AF65-F5344CB8AC3E}">
        <p14:creationId xmlns:p14="http://schemas.microsoft.com/office/powerpoint/2010/main" val="2926861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14</a:t>
            </a:fld>
            <a:endParaRPr lang="zh-CN" altLang="en-US"/>
          </a:p>
        </p:txBody>
      </p:sp>
    </p:spTree>
    <p:extLst>
      <p:ext uri="{BB962C8B-B14F-4D97-AF65-F5344CB8AC3E}">
        <p14:creationId xmlns:p14="http://schemas.microsoft.com/office/powerpoint/2010/main" val="1317841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15</a:t>
            </a:fld>
            <a:endParaRPr lang="zh-CN" altLang="en-US"/>
          </a:p>
        </p:txBody>
      </p:sp>
    </p:spTree>
    <p:extLst>
      <p:ext uri="{BB962C8B-B14F-4D97-AF65-F5344CB8AC3E}">
        <p14:creationId xmlns:p14="http://schemas.microsoft.com/office/powerpoint/2010/main" val="1640838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16</a:t>
            </a:fld>
            <a:endParaRPr lang="zh-CN" altLang="en-US"/>
          </a:p>
        </p:txBody>
      </p:sp>
    </p:spTree>
    <p:extLst>
      <p:ext uri="{BB962C8B-B14F-4D97-AF65-F5344CB8AC3E}">
        <p14:creationId xmlns:p14="http://schemas.microsoft.com/office/powerpoint/2010/main" val="1724419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19</a:t>
            </a:fld>
            <a:endParaRPr lang="zh-CN" altLang="en-US"/>
          </a:p>
        </p:txBody>
      </p:sp>
    </p:spTree>
    <p:extLst>
      <p:ext uri="{BB962C8B-B14F-4D97-AF65-F5344CB8AC3E}">
        <p14:creationId xmlns:p14="http://schemas.microsoft.com/office/powerpoint/2010/main" val="4133807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20</a:t>
            </a:fld>
            <a:endParaRPr lang="zh-CN" altLang="en-US"/>
          </a:p>
        </p:txBody>
      </p:sp>
    </p:spTree>
    <p:extLst>
      <p:ext uri="{BB962C8B-B14F-4D97-AF65-F5344CB8AC3E}">
        <p14:creationId xmlns:p14="http://schemas.microsoft.com/office/powerpoint/2010/main" val="4016527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21</a:t>
            </a:fld>
            <a:endParaRPr lang="zh-CN" altLang="en-US"/>
          </a:p>
        </p:txBody>
      </p:sp>
    </p:spTree>
    <p:extLst>
      <p:ext uri="{BB962C8B-B14F-4D97-AF65-F5344CB8AC3E}">
        <p14:creationId xmlns:p14="http://schemas.microsoft.com/office/powerpoint/2010/main" val="1187777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22</a:t>
            </a:fld>
            <a:endParaRPr lang="zh-CN" altLang="en-US"/>
          </a:p>
        </p:txBody>
      </p:sp>
    </p:spTree>
    <p:extLst>
      <p:ext uri="{BB962C8B-B14F-4D97-AF65-F5344CB8AC3E}">
        <p14:creationId xmlns:p14="http://schemas.microsoft.com/office/powerpoint/2010/main" val="3500704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23</a:t>
            </a:fld>
            <a:endParaRPr lang="zh-CN" altLang="en-US"/>
          </a:p>
        </p:txBody>
      </p:sp>
    </p:spTree>
    <p:extLst>
      <p:ext uri="{BB962C8B-B14F-4D97-AF65-F5344CB8AC3E}">
        <p14:creationId xmlns:p14="http://schemas.microsoft.com/office/powerpoint/2010/main" val="165807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24</a:t>
            </a:fld>
            <a:endParaRPr lang="zh-CN" altLang="en-US"/>
          </a:p>
        </p:txBody>
      </p:sp>
    </p:spTree>
    <p:extLst>
      <p:ext uri="{BB962C8B-B14F-4D97-AF65-F5344CB8AC3E}">
        <p14:creationId xmlns:p14="http://schemas.microsoft.com/office/powerpoint/2010/main" val="1323447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26</a:t>
            </a:fld>
            <a:endParaRPr lang="zh-CN" altLang="en-US"/>
          </a:p>
        </p:txBody>
      </p:sp>
    </p:spTree>
    <p:extLst>
      <p:ext uri="{BB962C8B-B14F-4D97-AF65-F5344CB8AC3E}">
        <p14:creationId xmlns:p14="http://schemas.microsoft.com/office/powerpoint/2010/main" val="1169105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27</a:t>
            </a:fld>
            <a:endParaRPr lang="zh-CN" altLang="en-US"/>
          </a:p>
        </p:txBody>
      </p:sp>
    </p:spTree>
    <p:extLst>
      <p:ext uri="{BB962C8B-B14F-4D97-AF65-F5344CB8AC3E}">
        <p14:creationId xmlns:p14="http://schemas.microsoft.com/office/powerpoint/2010/main" val="202216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5</a:t>
            </a:fld>
            <a:endParaRPr lang="zh-CN" altLang="en-US"/>
          </a:p>
        </p:txBody>
      </p:sp>
    </p:spTree>
    <p:extLst>
      <p:ext uri="{BB962C8B-B14F-4D97-AF65-F5344CB8AC3E}">
        <p14:creationId xmlns:p14="http://schemas.microsoft.com/office/powerpoint/2010/main" val="843454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8</a:t>
            </a:fld>
            <a:endParaRPr lang="zh-CN" altLang="en-US"/>
          </a:p>
        </p:txBody>
      </p:sp>
    </p:spTree>
    <p:extLst>
      <p:ext uri="{BB962C8B-B14F-4D97-AF65-F5344CB8AC3E}">
        <p14:creationId xmlns:p14="http://schemas.microsoft.com/office/powerpoint/2010/main" val="1424282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9</a:t>
            </a:fld>
            <a:endParaRPr lang="zh-CN" altLang="en-US"/>
          </a:p>
        </p:txBody>
      </p:sp>
    </p:spTree>
    <p:extLst>
      <p:ext uri="{BB962C8B-B14F-4D97-AF65-F5344CB8AC3E}">
        <p14:creationId xmlns:p14="http://schemas.microsoft.com/office/powerpoint/2010/main" val="2789162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10</a:t>
            </a:fld>
            <a:endParaRPr lang="zh-CN" altLang="en-US"/>
          </a:p>
        </p:txBody>
      </p:sp>
    </p:spTree>
    <p:extLst>
      <p:ext uri="{BB962C8B-B14F-4D97-AF65-F5344CB8AC3E}">
        <p14:creationId xmlns:p14="http://schemas.microsoft.com/office/powerpoint/2010/main" val="2692371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11</a:t>
            </a:fld>
            <a:endParaRPr lang="zh-CN" altLang="en-US"/>
          </a:p>
        </p:txBody>
      </p:sp>
    </p:spTree>
    <p:extLst>
      <p:ext uri="{BB962C8B-B14F-4D97-AF65-F5344CB8AC3E}">
        <p14:creationId xmlns:p14="http://schemas.microsoft.com/office/powerpoint/2010/main" val="1358195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12</a:t>
            </a:fld>
            <a:endParaRPr lang="zh-CN" altLang="en-US"/>
          </a:p>
        </p:txBody>
      </p:sp>
    </p:spTree>
    <p:extLst>
      <p:ext uri="{BB962C8B-B14F-4D97-AF65-F5344CB8AC3E}">
        <p14:creationId xmlns:p14="http://schemas.microsoft.com/office/powerpoint/2010/main" val="2078551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5.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5.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5.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文本框 10"/>
          <p:cNvSpPr>
            <a:spLocks noChangeArrowheads="1"/>
          </p:cNvSpPr>
          <p:nvPr/>
        </p:nvSpPr>
        <p:spPr bwMode="auto">
          <a:xfrm>
            <a:off x="1843436" y="4920494"/>
            <a:ext cx="84296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fontAlgn="base">
              <a:lnSpc>
                <a:spcPct val="100000"/>
              </a:lnSpc>
              <a:spcBef>
                <a:spcPct val="0"/>
              </a:spcBef>
              <a:spcAft>
                <a:spcPct val="0"/>
              </a:spcAft>
              <a:buNone/>
            </a:pPr>
            <a:r>
              <a:rPr lang="zh-CN" altLang="en-US" sz="4000" dirty="0">
                <a:latin typeface="黑体" panose="02010609060101010101" pitchFamily="49" charset="-122"/>
                <a:ea typeface="黑体" panose="02010609060101010101" pitchFamily="49" charset="-122"/>
              </a:rPr>
              <a:t>基于</a:t>
            </a:r>
            <a:r>
              <a:rPr lang="en-US" altLang="zh-CN" sz="4000" dirty="0">
                <a:latin typeface="黑体" panose="02010609060101010101" pitchFamily="49" charset="-122"/>
                <a:ea typeface="黑体" panose="02010609060101010101" pitchFamily="49" charset="-122"/>
              </a:rPr>
              <a:t>CNN</a:t>
            </a:r>
            <a:r>
              <a:rPr lang="zh-CN" altLang="en-US" sz="4000" dirty="0">
                <a:latin typeface="黑体" panose="02010609060101010101" pitchFamily="49" charset="-122"/>
                <a:ea typeface="黑体" panose="02010609060101010101" pitchFamily="49" charset="-122"/>
              </a:rPr>
              <a:t>与</a:t>
            </a:r>
            <a:r>
              <a:rPr lang="en-US" altLang="zh-CN" sz="4000" dirty="0" err="1">
                <a:latin typeface="黑体" panose="02010609060101010101" pitchFamily="49" charset="-122"/>
                <a:ea typeface="黑体" panose="02010609060101010101" pitchFamily="49" charset="-122"/>
              </a:rPr>
              <a:t>resnet</a:t>
            </a:r>
            <a:r>
              <a:rPr lang="zh-CN" altLang="en-US" sz="4000" dirty="0">
                <a:latin typeface="黑体" panose="02010609060101010101" pitchFamily="49" charset="-122"/>
                <a:ea typeface="黑体" panose="02010609060101010101" pitchFamily="49" charset="-122"/>
              </a:rPr>
              <a:t>的</a:t>
            </a:r>
            <a:r>
              <a:rPr lang="en-US" altLang="zh-CN" sz="4000" dirty="0">
                <a:latin typeface="黑体" panose="02010609060101010101" pitchFamily="49" charset="-122"/>
                <a:ea typeface="黑体" panose="02010609060101010101" pitchFamily="49" charset="-122"/>
              </a:rPr>
              <a:t>EMG</a:t>
            </a:r>
            <a:r>
              <a:rPr lang="zh-CN" altLang="en-US" sz="4000" dirty="0">
                <a:latin typeface="黑体" panose="02010609060101010101" pitchFamily="49" charset="-122"/>
                <a:ea typeface="黑体" panose="02010609060101010101" pitchFamily="49" charset="-122"/>
              </a:rPr>
              <a:t>信号分类实验</a:t>
            </a:r>
            <a:endParaRPr lang="zh-CN" altLang="zh-CN" sz="4000" dirty="0">
              <a:latin typeface="黑体" panose="02010609060101010101" pitchFamily="49" charset="-122"/>
              <a:ea typeface="黑体" panose="02010609060101010101" pitchFamily="49" charset="-122"/>
            </a:endParaRPr>
          </a:p>
        </p:txBody>
      </p:sp>
      <p:sp>
        <p:nvSpPr>
          <p:cNvPr id="3076" name="文本框 11"/>
          <p:cNvSpPr>
            <a:spLocks noChangeArrowheads="1"/>
          </p:cNvSpPr>
          <p:nvPr/>
        </p:nvSpPr>
        <p:spPr bwMode="auto">
          <a:xfrm>
            <a:off x="2814987" y="5943595"/>
            <a:ext cx="6486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lnSpc>
                <a:spcPct val="100000"/>
              </a:lnSpc>
              <a:spcBef>
                <a:spcPct val="0"/>
              </a:spcBef>
              <a:spcAft>
                <a:spcPct val="0"/>
              </a:spcAft>
              <a:buFont typeface="Arial" panose="020B0604020202020204" pitchFamily="34" charset="0"/>
              <a:buNone/>
            </a:pPr>
            <a:r>
              <a:rPr lang="zh-CN" altLang="en-US" sz="1800" b="1" dirty="0">
                <a:solidFill>
                  <a:srgbClr val="000000"/>
                </a:solidFill>
                <a:latin typeface="微软雅黑" panose="020B0503020204020204" charset="-122"/>
                <a:ea typeface="微软雅黑" panose="020B0503020204020204" charset="-122"/>
                <a:sym typeface="微软雅黑" panose="020B0503020204020204" charset="-122"/>
              </a:rPr>
              <a:t>汇报人：马砚文</a:t>
            </a:r>
            <a:endParaRPr lang="en-US" altLang="zh-CN" sz="1800" b="1"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3077" name="直接连接符 13"/>
          <p:cNvSpPr>
            <a:spLocks noChangeShapeType="1"/>
          </p:cNvSpPr>
          <p:nvPr/>
        </p:nvSpPr>
        <p:spPr bwMode="auto">
          <a:xfrm>
            <a:off x="2087701" y="5834884"/>
            <a:ext cx="8016598" cy="0"/>
          </a:xfrm>
          <a:prstGeom prst="line">
            <a:avLst/>
          </a:prstGeom>
          <a:noFill/>
          <a:ln w="12700">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350">
              <a:solidFill>
                <a:srgbClr val="000000"/>
              </a:solidFill>
            </a:endParaRPr>
          </a:p>
        </p:txBody>
      </p:sp>
      <p:sp>
        <p:nvSpPr>
          <p:cNvPr id="3078" name="椭圆 21"/>
          <p:cNvSpPr>
            <a:spLocks noChangeArrowheads="1"/>
          </p:cNvSpPr>
          <p:nvPr/>
        </p:nvSpPr>
        <p:spPr bwMode="auto">
          <a:xfrm>
            <a:off x="5385198" y="3293269"/>
            <a:ext cx="1365143" cy="14216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pPr>
            <a:endParaRPr lang="zh-CN" altLang="zh-CN" sz="1350">
              <a:solidFill>
                <a:srgbClr val="FFFFFF"/>
              </a:solidFill>
              <a:latin typeface="宋体" panose="02010600030101010101" pitchFamily="2" charset="-122"/>
              <a:sym typeface="宋体" panose="02010600030101010101" pitchFamily="2" charset="-122"/>
            </a:endParaRPr>
          </a:p>
        </p:txBody>
      </p:sp>
      <p:pic>
        <p:nvPicPr>
          <p:cNvPr id="3" name="图片 2" descr="D:\1北体\新闻中心\WechatIMG13.jpegWechatIMG13"/>
          <p:cNvPicPr>
            <a:picLocks noChangeAspect="1"/>
          </p:cNvPicPr>
          <p:nvPr/>
        </p:nvPicPr>
        <p:blipFill>
          <a:blip r:embed="rId3"/>
          <a:srcRect t="21804" b="11041"/>
          <a:stretch>
            <a:fillRect/>
          </a:stretch>
        </p:blipFill>
        <p:spPr>
          <a:xfrm>
            <a:off x="0" y="0"/>
            <a:ext cx="12192000" cy="4396740"/>
          </a:xfrm>
          <a:prstGeom prst="rect">
            <a:avLst/>
          </a:prstGeom>
        </p:spPr>
      </p:pic>
      <p:sp>
        <p:nvSpPr>
          <p:cNvPr id="6" name="椭圆 5"/>
          <p:cNvSpPr/>
          <p:nvPr/>
        </p:nvSpPr>
        <p:spPr bwMode="auto">
          <a:xfrm>
            <a:off x="5538132" y="3778875"/>
            <a:ext cx="1115735" cy="103290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charset="0"/>
              <a:ea typeface="宋体" panose="02010600030101010101" pitchFamily="2" charset="-122"/>
            </a:endParaRPr>
          </a:p>
        </p:txBody>
      </p:sp>
      <p:pic>
        <p:nvPicPr>
          <p:cNvPr id="5" name="图片 4" descr="D:\1北体\新闻中心\校徽.jpg校徽"/>
          <p:cNvPicPr>
            <a:picLocks noChangeAspect="1"/>
          </p:cNvPicPr>
          <p:nvPr/>
        </p:nvPicPr>
        <p:blipFill>
          <a:blip r:embed="rId4"/>
          <a:srcRect/>
          <a:stretch>
            <a:fillRect/>
          </a:stretch>
        </p:blipFill>
        <p:spPr>
          <a:xfrm>
            <a:off x="5629875" y="3893810"/>
            <a:ext cx="932241" cy="911225"/>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3075"/>
                                        </p:tgtEl>
                                        <p:attrNameLst>
                                          <p:attrName>style.visibility</p:attrName>
                                        </p:attrNameLst>
                                      </p:cBhvr>
                                      <p:to>
                                        <p:strVal val="visible"/>
                                      </p:to>
                                    </p:set>
                                    <p:animEffect>
                                      <p:cBhvr>
                                        <p:cTn id="7" dur="600"/>
                                        <p:tgtEl>
                                          <p:spTgt spid="3075"/>
                                        </p:tgtEl>
                                      </p:cBhvr>
                                    </p:animEffect>
                                    <p:anim calcmode="lin" valueType="num">
                                      <p:cBhvr>
                                        <p:cTn id="8" dur="600" fill="hold"/>
                                        <p:tgtEl>
                                          <p:spTgt spid="3075"/>
                                        </p:tgtEl>
                                        <p:attrNameLst>
                                          <p:attrName>ppt_x</p:attrName>
                                        </p:attrNameLst>
                                      </p:cBhvr>
                                      <p:tavLst>
                                        <p:tav tm="0">
                                          <p:val>
                                            <p:strVal val="#ppt_x"/>
                                          </p:val>
                                        </p:tav>
                                        <p:tav tm="100000">
                                          <p:val>
                                            <p:strVal val="#ppt_x"/>
                                          </p:val>
                                        </p:tav>
                                      </p:tavLst>
                                    </p:anim>
                                    <p:anim calcmode="lin" valueType="num">
                                      <p:cBhvr>
                                        <p:cTn id="9" dur="600" fill="hold"/>
                                        <p:tgtEl>
                                          <p:spTgt spid="30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3076"/>
                                        </p:tgtEl>
                                        <p:attrNameLst>
                                          <p:attrName>style.visibility</p:attrName>
                                        </p:attrNameLst>
                                      </p:cBhvr>
                                      <p:to>
                                        <p:strVal val="visible"/>
                                      </p:to>
                                    </p:set>
                                    <p:animEffect>
                                      <p:cBhvr>
                                        <p:cTn id="12" dur="600"/>
                                        <p:tgtEl>
                                          <p:spTgt spid="3076"/>
                                        </p:tgtEl>
                                      </p:cBhvr>
                                    </p:animEffect>
                                    <p:anim calcmode="lin" valueType="num">
                                      <p:cBhvr>
                                        <p:cTn id="13" dur="600" fill="hold"/>
                                        <p:tgtEl>
                                          <p:spTgt spid="3076"/>
                                        </p:tgtEl>
                                        <p:attrNameLst>
                                          <p:attrName>ppt_x</p:attrName>
                                        </p:attrNameLst>
                                      </p:cBhvr>
                                      <p:tavLst>
                                        <p:tav tm="0">
                                          <p:val>
                                            <p:strVal val="#ppt_x"/>
                                          </p:val>
                                        </p:tav>
                                        <p:tav tm="100000">
                                          <p:val>
                                            <p:strVal val="#ppt_x"/>
                                          </p:val>
                                        </p:tav>
                                      </p:tavLst>
                                    </p:anim>
                                    <p:anim calcmode="lin" valueType="num">
                                      <p:cBhvr>
                                        <p:cTn id="14" dur="600" fill="hold"/>
                                        <p:tgtEl>
                                          <p:spTgt spid="3076"/>
                                        </p:tgtEl>
                                        <p:attrNameLst>
                                          <p:attrName>ppt_y</p:attrName>
                                        </p:attrNameLst>
                                      </p:cBhvr>
                                      <p:tavLst>
                                        <p:tav tm="0">
                                          <p:val>
                                            <p:strVal val="#ppt_y+.1"/>
                                          </p:val>
                                        </p:tav>
                                        <p:tav tm="100000">
                                          <p:val>
                                            <p:strVal val="#ppt_y"/>
                                          </p:val>
                                        </p:tav>
                                      </p:tavLst>
                                    </p:anim>
                                  </p:childTnLst>
                                </p:cTn>
                              </p:par>
                              <p:par>
                                <p:cTn id="15" presetID="16" presetClass="entr" presetSubtype="37" fill="hold" grpId="0" nodeType="withEffect">
                                  <p:stCondLst>
                                    <p:cond delay="1000"/>
                                  </p:stCondLst>
                                  <p:childTnLst>
                                    <p:set>
                                      <p:cBhvr>
                                        <p:cTn id="16" dur="1" fill="hold">
                                          <p:stCondLst>
                                            <p:cond delay="0"/>
                                          </p:stCondLst>
                                        </p:cTn>
                                        <p:tgtEl>
                                          <p:spTgt spid="3077"/>
                                        </p:tgtEl>
                                        <p:attrNameLst>
                                          <p:attrName>style.visibility</p:attrName>
                                        </p:attrNameLst>
                                      </p:cBhvr>
                                      <p:to>
                                        <p:strVal val="visible"/>
                                      </p:to>
                                    </p:set>
                                    <p:animEffect>
                                      <p:cBhvr>
                                        <p:cTn id="17"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ldLvl="0" autoUpdateAnimBg="0"/>
      <p:bldP spid="3076" grpId="0" bldLvl="0" autoUpdateAnimBg="0"/>
      <p:bldP spid="307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10</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数据处理</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sp>
        <p:nvSpPr>
          <p:cNvPr id="5" name="文本框 4">
            <a:extLst>
              <a:ext uri="{FF2B5EF4-FFF2-40B4-BE49-F238E27FC236}">
                <a16:creationId xmlns:a16="http://schemas.microsoft.com/office/drawing/2014/main" id="{506AD59E-4236-5393-7D51-40986B34D338}"/>
              </a:ext>
            </a:extLst>
          </p:cNvPr>
          <p:cNvSpPr txBox="1"/>
          <p:nvPr/>
        </p:nvSpPr>
        <p:spPr>
          <a:xfrm>
            <a:off x="1208088" y="1596377"/>
            <a:ext cx="4240212" cy="923330"/>
          </a:xfrm>
          <a:prstGeom prst="rect">
            <a:avLst/>
          </a:prstGeom>
          <a:noFill/>
        </p:spPr>
        <p:txBody>
          <a:bodyPr wrap="square">
            <a:spAutoFit/>
          </a:bodyPr>
          <a:lstStyle/>
          <a:p>
            <a:r>
              <a:rPr lang="zh-CN" altLang="en-US" dirty="0"/>
              <a:t>数据以毫秒帧为单位存储，为了能获取肌电的时序性特征，需要将相邻的样本合并成同一样本</a:t>
            </a:r>
          </a:p>
        </p:txBody>
      </p:sp>
      <p:pic>
        <p:nvPicPr>
          <p:cNvPr id="7" name="图片 6">
            <a:extLst>
              <a:ext uri="{FF2B5EF4-FFF2-40B4-BE49-F238E27FC236}">
                <a16:creationId xmlns:a16="http://schemas.microsoft.com/office/drawing/2014/main" id="{654CB03A-AED1-4DE1-005F-F317A3E1EC50}"/>
              </a:ext>
            </a:extLst>
          </p:cNvPr>
          <p:cNvPicPr>
            <a:picLocks noChangeAspect="1"/>
          </p:cNvPicPr>
          <p:nvPr/>
        </p:nvPicPr>
        <p:blipFill>
          <a:blip r:embed="rId6"/>
          <a:stretch>
            <a:fillRect/>
          </a:stretch>
        </p:blipFill>
        <p:spPr>
          <a:xfrm>
            <a:off x="766263" y="2781973"/>
            <a:ext cx="5467790" cy="3480469"/>
          </a:xfrm>
          <a:prstGeom prst="rect">
            <a:avLst/>
          </a:prstGeom>
        </p:spPr>
      </p:pic>
      <p:pic>
        <p:nvPicPr>
          <p:cNvPr id="8" name="图片 7">
            <a:extLst>
              <a:ext uri="{FF2B5EF4-FFF2-40B4-BE49-F238E27FC236}">
                <a16:creationId xmlns:a16="http://schemas.microsoft.com/office/drawing/2014/main" id="{4A1C64A5-4236-4CF9-48FE-20C758D5AEC9}"/>
              </a:ext>
            </a:extLst>
          </p:cNvPr>
          <p:cNvPicPr>
            <a:picLocks noChangeAspect="1"/>
          </p:cNvPicPr>
          <p:nvPr/>
        </p:nvPicPr>
        <p:blipFill>
          <a:blip r:embed="rId7"/>
          <a:stretch>
            <a:fillRect/>
          </a:stretch>
        </p:blipFill>
        <p:spPr>
          <a:xfrm>
            <a:off x="6923375" y="1124132"/>
            <a:ext cx="4291459" cy="4153726"/>
          </a:xfrm>
          <a:prstGeom prst="rect">
            <a:avLst/>
          </a:prstGeom>
        </p:spPr>
      </p:pic>
      <p:sp>
        <p:nvSpPr>
          <p:cNvPr id="9" name="矩形 8">
            <a:extLst>
              <a:ext uri="{FF2B5EF4-FFF2-40B4-BE49-F238E27FC236}">
                <a16:creationId xmlns:a16="http://schemas.microsoft.com/office/drawing/2014/main" id="{1B87968D-A333-D65B-B797-2BA1CB661948}"/>
              </a:ext>
            </a:extLst>
          </p:cNvPr>
          <p:cNvSpPr/>
          <p:nvPr/>
        </p:nvSpPr>
        <p:spPr>
          <a:xfrm>
            <a:off x="7004050" y="4464050"/>
            <a:ext cx="296545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6646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11</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数据处理</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5" name="图片 4">
            <a:extLst>
              <a:ext uri="{FF2B5EF4-FFF2-40B4-BE49-F238E27FC236}">
                <a16:creationId xmlns:a16="http://schemas.microsoft.com/office/drawing/2014/main" id="{A0DE8E7E-CF6E-8A33-311E-D182DE676C47}"/>
              </a:ext>
            </a:extLst>
          </p:cNvPr>
          <p:cNvPicPr>
            <a:picLocks noChangeAspect="1"/>
          </p:cNvPicPr>
          <p:nvPr/>
        </p:nvPicPr>
        <p:blipFill>
          <a:blip r:embed="rId6"/>
          <a:stretch>
            <a:fillRect/>
          </a:stretch>
        </p:blipFill>
        <p:spPr>
          <a:xfrm>
            <a:off x="1106487" y="2552700"/>
            <a:ext cx="4543425" cy="1752600"/>
          </a:xfrm>
          <a:prstGeom prst="rect">
            <a:avLst/>
          </a:prstGeom>
        </p:spPr>
      </p:pic>
      <p:pic>
        <p:nvPicPr>
          <p:cNvPr id="7" name="图片 6">
            <a:extLst>
              <a:ext uri="{FF2B5EF4-FFF2-40B4-BE49-F238E27FC236}">
                <a16:creationId xmlns:a16="http://schemas.microsoft.com/office/drawing/2014/main" id="{1E3426B2-8681-AED1-6FF5-B85E721DA5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3200" y="1513399"/>
            <a:ext cx="5635506" cy="3575496"/>
          </a:xfrm>
          <a:prstGeom prst="rect">
            <a:avLst/>
          </a:prstGeom>
        </p:spPr>
      </p:pic>
    </p:spTree>
    <p:extLst>
      <p:ext uri="{BB962C8B-B14F-4D97-AF65-F5344CB8AC3E}">
        <p14:creationId xmlns:p14="http://schemas.microsoft.com/office/powerpoint/2010/main" val="3625846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12</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数据处理</a:t>
              </a:r>
            </a:p>
          </p:txBody>
        </p:sp>
      </p:grpSp>
      <p:pic>
        <p:nvPicPr>
          <p:cNvPr id="3" name="图片 2">
            <a:extLst>
              <a:ext uri="{FF2B5EF4-FFF2-40B4-BE49-F238E27FC236}">
                <a16:creationId xmlns:a16="http://schemas.microsoft.com/office/drawing/2014/main" id="{CF2285B9-D7CB-90EE-3D61-A865A22970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321" y="3797531"/>
            <a:ext cx="4418999" cy="2853501"/>
          </a:xfrm>
          <a:prstGeom prst="rect">
            <a:avLst/>
          </a:prstGeom>
        </p:spPr>
      </p:pic>
      <p:pic>
        <p:nvPicPr>
          <p:cNvPr id="5" name="图片 4">
            <a:extLst>
              <a:ext uri="{FF2B5EF4-FFF2-40B4-BE49-F238E27FC236}">
                <a16:creationId xmlns:a16="http://schemas.microsoft.com/office/drawing/2014/main" id="{E2EE9C56-B3B9-CFC9-F704-A0707223B1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2310" y="3842865"/>
            <a:ext cx="4418999" cy="2758711"/>
          </a:xfrm>
          <a:prstGeom prst="rect">
            <a:avLst/>
          </a:prstGeom>
        </p:spPr>
      </p:pic>
      <p:pic>
        <p:nvPicPr>
          <p:cNvPr id="4" name="图片 3">
            <a:extLst>
              <a:ext uri="{FF2B5EF4-FFF2-40B4-BE49-F238E27FC236}">
                <a16:creationId xmlns:a16="http://schemas.microsoft.com/office/drawing/2014/main" id="{7A271EE4-F5EB-E300-058B-97B6E2243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034696"/>
            <a:ext cx="4419000" cy="2758711"/>
          </a:xfrm>
          <a:prstGeom prst="rect">
            <a:avLst/>
          </a:prstGeom>
        </p:spPr>
      </p:pic>
      <p:pic>
        <p:nvPicPr>
          <p:cNvPr id="7" name="图片 6">
            <a:extLst>
              <a:ext uri="{FF2B5EF4-FFF2-40B4-BE49-F238E27FC236}">
                <a16:creationId xmlns:a16="http://schemas.microsoft.com/office/drawing/2014/main" id="{03738B9E-2A05-1AF7-31FC-C8EA9C3B4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7146" y="1145026"/>
            <a:ext cx="4419000" cy="2787448"/>
          </a:xfrm>
          <a:prstGeom prst="rect">
            <a:avLst/>
          </a:prstGeom>
        </p:spPr>
      </p:pic>
      <p:pic>
        <p:nvPicPr>
          <p:cNvPr id="57" name="图片 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961319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13</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数据处理</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7" name="图片 6">
            <a:extLst>
              <a:ext uri="{FF2B5EF4-FFF2-40B4-BE49-F238E27FC236}">
                <a16:creationId xmlns:a16="http://schemas.microsoft.com/office/drawing/2014/main" id="{BDA8C1A6-BF0E-0A1A-B890-0017CF3B60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143" y="1420192"/>
            <a:ext cx="4629157" cy="2917771"/>
          </a:xfrm>
          <a:prstGeom prst="rect">
            <a:avLst/>
          </a:prstGeom>
        </p:spPr>
      </p:pic>
      <p:pic>
        <p:nvPicPr>
          <p:cNvPr id="9" name="图片 8">
            <a:extLst>
              <a:ext uri="{FF2B5EF4-FFF2-40B4-BE49-F238E27FC236}">
                <a16:creationId xmlns:a16="http://schemas.microsoft.com/office/drawing/2014/main" id="{3E895E40-B4B6-A340-8E69-96C4B877DE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3850" y="1442797"/>
            <a:ext cx="4679950" cy="2872560"/>
          </a:xfrm>
          <a:prstGeom prst="rect">
            <a:avLst/>
          </a:prstGeom>
        </p:spPr>
      </p:pic>
      <p:sp>
        <p:nvSpPr>
          <p:cNvPr id="10" name="文本框 9">
            <a:extLst>
              <a:ext uri="{FF2B5EF4-FFF2-40B4-BE49-F238E27FC236}">
                <a16:creationId xmlns:a16="http://schemas.microsoft.com/office/drawing/2014/main" id="{3C51764D-4802-D55E-2F9B-B25E7491F6D9}"/>
              </a:ext>
            </a:extLst>
          </p:cNvPr>
          <p:cNvSpPr txBox="1"/>
          <p:nvPr/>
        </p:nvSpPr>
        <p:spPr>
          <a:xfrm>
            <a:off x="1325381" y="4768669"/>
            <a:ext cx="4923019" cy="646331"/>
          </a:xfrm>
          <a:prstGeom prst="rect">
            <a:avLst/>
          </a:prstGeom>
          <a:noFill/>
        </p:spPr>
        <p:txBody>
          <a:bodyPr wrap="square" rtlCol="0">
            <a:spAutoFit/>
          </a:bodyPr>
          <a:lstStyle/>
          <a:p>
            <a:r>
              <a:rPr lang="zh-CN" altLang="en-US" dirty="0"/>
              <a:t>窗口：</a:t>
            </a:r>
            <a:r>
              <a:rPr lang="en-US" altLang="zh-CN" dirty="0"/>
              <a:t>1024</a:t>
            </a:r>
          </a:p>
          <a:p>
            <a:r>
              <a:rPr lang="zh-CN" altLang="en-US" dirty="0"/>
              <a:t>正则化：</a:t>
            </a:r>
            <a:r>
              <a:rPr lang="en-US" altLang="zh-CN" dirty="0"/>
              <a:t>Min-Max Normalization, </a:t>
            </a:r>
            <a:r>
              <a:rPr lang="zh-CN" altLang="en-US" dirty="0"/>
              <a:t>沿每个</a:t>
            </a:r>
            <a:r>
              <a:rPr lang="en-US" altLang="zh-CN" dirty="0"/>
              <a:t>channel</a:t>
            </a:r>
            <a:endParaRPr lang="zh-CN" altLang="en-US" dirty="0"/>
          </a:p>
        </p:txBody>
      </p:sp>
      <p:sp>
        <p:nvSpPr>
          <p:cNvPr id="11" name="箭头: 右 10">
            <a:extLst>
              <a:ext uri="{FF2B5EF4-FFF2-40B4-BE49-F238E27FC236}">
                <a16:creationId xmlns:a16="http://schemas.microsoft.com/office/drawing/2014/main" id="{89B7E450-125E-5938-0BD3-4D86EEAB1C5C}"/>
              </a:ext>
            </a:extLst>
          </p:cNvPr>
          <p:cNvSpPr/>
          <p:nvPr/>
        </p:nvSpPr>
        <p:spPr>
          <a:xfrm>
            <a:off x="5721350" y="2781300"/>
            <a:ext cx="755650" cy="241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4607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14</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数据处理</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sp>
        <p:nvSpPr>
          <p:cNvPr id="2" name="文本框 1">
            <a:extLst>
              <a:ext uri="{FF2B5EF4-FFF2-40B4-BE49-F238E27FC236}">
                <a16:creationId xmlns:a16="http://schemas.microsoft.com/office/drawing/2014/main" id="{26CFF264-8229-4E19-6061-8A07A869E03A}"/>
              </a:ext>
            </a:extLst>
          </p:cNvPr>
          <p:cNvSpPr txBox="1"/>
          <p:nvPr/>
        </p:nvSpPr>
        <p:spPr>
          <a:xfrm>
            <a:off x="841375" y="2245402"/>
            <a:ext cx="3689350" cy="369332"/>
          </a:xfrm>
          <a:prstGeom prst="rect">
            <a:avLst/>
          </a:prstGeom>
          <a:noFill/>
        </p:spPr>
        <p:txBody>
          <a:bodyPr wrap="square" rtlCol="0">
            <a:spAutoFit/>
          </a:bodyPr>
          <a:lstStyle/>
          <a:p>
            <a:r>
              <a:rPr lang="zh-CN" altLang="en-US" dirty="0"/>
              <a:t>时序信号？</a:t>
            </a:r>
            <a:r>
              <a:rPr lang="en-US" altLang="zh-CN" dirty="0"/>
              <a:t>CNN</a:t>
            </a:r>
            <a:r>
              <a:rPr lang="zh-CN" altLang="en-US" dirty="0"/>
              <a:t>？</a:t>
            </a:r>
          </a:p>
        </p:txBody>
      </p:sp>
      <p:sp>
        <p:nvSpPr>
          <p:cNvPr id="3" name="文本框 2">
            <a:extLst>
              <a:ext uri="{FF2B5EF4-FFF2-40B4-BE49-F238E27FC236}">
                <a16:creationId xmlns:a16="http://schemas.microsoft.com/office/drawing/2014/main" id="{127C05FE-581F-CB14-B92E-A8A0583A5457}"/>
              </a:ext>
            </a:extLst>
          </p:cNvPr>
          <p:cNvSpPr txBox="1"/>
          <p:nvPr/>
        </p:nvSpPr>
        <p:spPr>
          <a:xfrm>
            <a:off x="1901825" y="3173276"/>
            <a:ext cx="3689350" cy="369332"/>
          </a:xfrm>
          <a:prstGeom prst="rect">
            <a:avLst/>
          </a:prstGeom>
          <a:noFill/>
        </p:spPr>
        <p:txBody>
          <a:bodyPr wrap="square" rtlCol="0">
            <a:spAutoFit/>
          </a:bodyPr>
          <a:lstStyle/>
          <a:p>
            <a:r>
              <a:rPr lang="zh-CN" altLang="en-US" dirty="0"/>
              <a:t>时域信息？频域信息？</a:t>
            </a:r>
          </a:p>
        </p:txBody>
      </p:sp>
      <p:sp>
        <p:nvSpPr>
          <p:cNvPr id="4" name="文本框 3">
            <a:extLst>
              <a:ext uri="{FF2B5EF4-FFF2-40B4-BE49-F238E27FC236}">
                <a16:creationId xmlns:a16="http://schemas.microsoft.com/office/drawing/2014/main" id="{8CBF6A9F-B325-8983-8EDD-BB06C071044B}"/>
              </a:ext>
            </a:extLst>
          </p:cNvPr>
          <p:cNvSpPr txBox="1"/>
          <p:nvPr/>
        </p:nvSpPr>
        <p:spPr>
          <a:xfrm>
            <a:off x="4035425" y="3955131"/>
            <a:ext cx="3689350" cy="369332"/>
          </a:xfrm>
          <a:prstGeom prst="rect">
            <a:avLst/>
          </a:prstGeom>
          <a:noFill/>
        </p:spPr>
        <p:txBody>
          <a:bodyPr wrap="square" rtlCol="0">
            <a:spAutoFit/>
          </a:bodyPr>
          <a:lstStyle/>
          <a:p>
            <a:r>
              <a:rPr lang="zh-CN" altLang="en-US" dirty="0"/>
              <a:t>时频域分析</a:t>
            </a:r>
            <a:r>
              <a:rPr lang="en-US" altLang="zh-CN" dirty="0"/>
              <a:t>….</a:t>
            </a:r>
            <a:endParaRPr lang="zh-CN" altLang="en-US" dirty="0"/>
          </a:p>
        </p:txBody>
      </p:sp>
      <p:sp>
        <p:nvSpPr>
          <p:cNvPr id="5" name="箭头: 右 4">
            <a:extLst>
              <a:ext uri="{FF2B5EF4-FFF2-40B4-BE49-F238E27FC236}">
                <a16:creationId xmlns:a16="http://schemas.microsoft.com/office/drawing/2014/main" id="{98C41F98-B144-6700-354C-675216DB0944}"/>
              </a:ext>
            </a:extLst>
          </p:cNvPr>
          <p:cNvSpPr/>
          <p:nvPr/>
        </p:nvSpPr>
        <p:spPr>
          <a:xfrm>
            <a:off x="5185328" y="3219563"/>
            <a:ext cx="1565332" cy="419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63DC812-2BD7-630F-6BBC-6DC78B502C91}"/>
              </a:ext>
            </a:extLst>
          </p:cNvPr>
          <p:cNvPicPr>
            <a:picLocks noChangeAspect="1"/>
          </p:cNvPicPr>
          <p:nvPr/>
        </p:nvPicPr>
        <p:blipFill>
          <a:blip r:embed="rId6"/>
          <a:stretch>
            <a:fillRect/>
          </a:stretch>
        </p:blipFill>
        <p:spPr>
          <a:xfrm>
            <a:off x="7327900" y="2955864"/>
            <a:ext cx="4422775" cy="945751"/>
          </a:xfrm>
          <a:prstGeom prst="rect">
            <a:avLst/>
          </a:prstGeom>
        </p:spPr>
      </p:pic>
      <p:sp>
        <p:nvSpPr>
          <p:cNvPr id="8" name="文本框 7">
            <a:extLst>
              <a:ext uri="{FF2B5EF4-FFF2-40B4-BE49-F238E27FC236}">
                <a16:creationId xmlns:a16="http://schemas.microsoft.com/office/drawing/2014/main" id="{898CA5FE-3A8F-3AA3-6C91-6D8E5F61BAAB}"/>
              </a:ext>
            </a:extLst>
          </p:cNvPr>
          <p:cNvSpPr txBox="1"/>
          <p:nvPr/>
        </p:nvSpPr>
        <p:spPr>
          <a:xfrm>
            <a:off x="8086547" y="4083050"/>
            <a:ext cx="3057806" cy="646331"/>
          </a:xfrm>
          <a:prstGeom prst="rect">
            <a:avLst/>
          </a:prstGeom>
          <a:noFill/>
        </p:spPr>
        <p:txBody>
          <a:bodyPr wrap="square" rtlCol="0">
            <a:spAutoFit/>
          </a:bodyPr>
          <a:lstStyle/>
          <a:p>
            <a:r>
              <a:rPr lang="zh-CN" altLang="en-US" dirty="0"/>
              <a:t>小波变换 </a:t>
            </a:r>
            <a:r>
              <a:rPr lang="en-US" altLang="zh-CN" b="1" i="0" dirty="0">
                <a:solidFill>
                  <a:srgbClr val="222226"/>
                </a:solidFill>
                <a:effectLst/>
                <a:highlight>
                  <a:srgbClr val="FFFFFF"/>
                </a:highlight>
                <a:latin typeface="PingFang SC"/>
              </a:rPr>
              <a:t>wavelet transform</a:t>
            </a:r>
          </a:p>
          <a:p>
            <a:endParaRPr lang="zh-CN" altLang="en-US" dirty="0"/>
          </a:p>
        </p:txBody>
      </p:sp>
    </p:spTree>
    <p:extLst>
      <p:ext uri="{BB962C8B-B14F-4D97-AF65-F5344CB8AC3E}">
        <p14:creationId xmlns:p14="http://schemas.microsoft.com/office/powerpoint/2010/main" val="185183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15</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数据处理</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3074" name="Picture 2">
            <a:extLst>
              <a:ext uri="{FF2B5EF4-FFF2-40B4-BE49-F238E27FC236}">
                <a16:creationId xmlns:a16="http://schemas.microsoft.com/office/drawing/2014/main" id="{D7A35657-F665-E2E3-7813-749653700D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601" y="2540000"/>
            <a:ext cx="5276850" cy="24098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DCEC6D4-CE0B-8E3D-2909-7A190196FA68}"/>
              </a:ext>
            </a:extLst>
          </p:cNvPr>
          <p:cNvSpPr txBox="1"/>
          <p:nvPr/>
        </p:nvSpPr>
        <p:spPr>
          <a:xfrm>
            <a:off x="7086600" y="2867750"/>
            <a:ext cx="4565650"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将纯频域分析和纯时序分析之间建立联系</a:t>
            </a:r>
            <a:br>
              <a:rPr lang="en-US" altLang="zh-CN" dirty="0"/>
            </a:br>
            <a:r>
              <a:rPr lang="zh-CN" altLang="en-US" dirty="0"/>
              <a:t>形成“时频图谱”</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使用小波变换将时序信号转为二维时频谱</a:t>
            </a:r>
            <a:endParaRPr lang="en-US" altLang="zh-CN" dirty="0"/>
          </a:p>
          <a:p>
            <a:pPr marL="742950" lvl="1" indent="-285750">
              <a:buFont typeface="Arial" panose="020B0604020202020204" pitchFamily="34" charset="0"/>
              <a:buChar char="•"/>
            </a:pPr>
            <a:r>
              <a:rPr lang="zh-CN" altLang="en-US" dirty="0"/>
              <a:t>交给</a:t>
            </a:r>
            <a:r>
              <a:rPr lang="en-US" altLang="zh-CN" dirty="0" err="1"/>
              <a:t>cnn</a:t>
            </a:r>
            <a:r>
              <a:rPr lang="zh-CN" altLang="en-US" dirty="0"/>
              <a:t>进行分类！</a:t>
            </a:r>
            <a:br>
              <a:rPr lang="en-US" altLang="zh-CN" dirty="0"/>
            </a:br>
            <a:endParaRPr lang="zh-CN" altLang="en-US" dirty="0"/>
          </a:p>
        </p:txBody>
      </p:sp>
    </p:spTree>
    <p:extLst>
      <p:ext uri="{BB962C8B-B14F-4D97-AF65-F5344CB8AC3E}">
        <p14:creationId xmlns:p14="http://schemas.microsoft.com/office/powerpoint/2010/main" val="3665621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16</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数据处理</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3" name="图片 2">
            <a:extLst>
              <a:ext uri="{FF2B5EF4-FFF2-40B4-BE49-F238E27FC236}">
                <a16:creationId xmlns:a16="http://schemas.microsoft.com/office/drawing/2014/main" id="{AC1B90F5-CE6A-6F0A-11AF-0E67983F4D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296" y="982547"/>
            <a:ext cx="6139593" cy="4105172"/>
          </a:xfrm>
          <a:prstGeom prst="rect">
            <a:avLst/>
          </a:prstGeom>
        </p:spPr>
      </p:pic>
      <p:pic>
        <p:nvPicPr>
          <p:cNvPr id="5" name="图片 4">
            <a:extLst>
              <a:ext uri="{FF2B5EF4-FFF2-40B4-BE49-F238E27FC236}">
                <a16:creationId xmlns:a16="http://schemas.microsoft.com/office/drawing/2014/main" id="{53642BC5-0A3A-CAD7-DAB3-82F605E885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4484" y="1018351"/>
            <a:ext cx="6032498" cy="4033564"/>
          </a:xfrm>
          <a:prstGeom prst="rect">
            <a:avLst/>
          </a:prstGeom>
        </p:spPr>
      </p:pic>
      <p:sp>
        <p:nvSpPr>
          <p:cNvPr id="6" name="文本框 5">
            <a:extLst>
              <a:ext uri="{FF2B5EF4-FFF2-40B4-BE49-F238E27FC236}">
                <a16:creationId xmlns:a16="http://schemas.microsoft.com/office/drawing/2014/main" id="{2A077253-45C7-029C-AAF5-7FCBBB0F1695}"/>
              </a:ext>
            </a:extLst>
          </p:cNvPr>
          <p:cNvSpPr txBox="1"/>
          <p:nvPr/>
        </p:nvSpPr>
        <p:spPr>
          <a:xfrm>
            <a:off x="749910" y="5552287"/>
            <a:ext cx="5797550" cy="646331"/>
          </a:xfrm>
          <a:prstGeom prst="rect">
            <a:avLst/>
          </a:prstGeom>
          <a:noFill/>
        </p:spPr>
        <p:txBody>
          <a:bodyPr wrap="square" rtlCol="0">
            <a:spAutoFit/>
          </a:bodyPr>
          <a:lstStyle/>
          <a:p>
            <a:r>
              <a:rPr lang="zh-CN" altLang="en-US" dirty="0"/>
              <a:t>尺度：</a:t>
            </a:r>
            <a:r>
              <a:rPr lang="en-US" altLang="zh-CN" dirty="0"/>
              <a:t>1~128</a:t>
            </a:r>
            <a:r>
              <a:rPr lang="zh-CN" altLang="en-US" dirty="0"/>
              <a:t>（输入频率为</a:t>
            </a:r>
            <a:r>
              <a:rPr lang="en-US" altLang="zh-CN" dirty="0"/>
              <a:t>1000hz</a:t>
            </a:r>
            <a:r>
              <a:rPr lang="zh-CN" altLang="en-US" dirty="0"/>
              <a:t>）</a:t>
            </a:r>
            <a:endParaRPr lang="en-US" altLang="zh-CN" dirty="0"/>
          </a:p>
          <a:p>
            <a:r>
              <a:rPr lang="zh-CN" altLang="en-US" dirty="0"/>
              <a:t>小波类型：复数 </a:t>
            </a:r>
            <a:r>
              <a:rPr lang="en-US" altLang="zh-CN" dirty="0" err="1"/>
              <a:t>Morlet</a:t>
            </a:r>
            <a:r>
              <a:rPr lang="en-US" altLang="zh-CN" dirty="0"/>
              <a:t> </a:t>
            </a:r>
            <a:r>
              <a:rPr lang="zh-CN" altLang="en-US" dirty="0"/>
              <a:t>小波（</a:t>
            </a:r>
            <a:r>
              <a:rPr lang="en-US" altLang="zh-CN" dirty="0"/>
              <a:t>Complex </a:t>
            </a:r>
            <a:r>
              <a:rPr lang="en-US" altLang="zh-CN" dirty="0" err="1"/>
              <a:t>Morlet</a:t>
            </a:r>
            <a:r>
              <a:rPr lang="en-US" altLang="zh-CN" dirty="0"/>
              <a:t> Wavelet</a:t>
            </a:r>
            <a:r>
              <a:rPr lang="zh-CN" altLang="en-US" dirty="0"/>
              <a:t>）</a:t>
            </a:r>
          </a:p>
        </p:txBody>
      </p:sp>
      <p:sp>
        <p:nvSpPr>
          <p:cNvPr id="7" name="AutoShape 2" descr="实值莫莱小波">
            <a:extLst>
              <a:ext uri="{FF2B5EF4-FFF2-40B4-BE49-F238E27FC236}">
                <a16:creationId xmlns:a16="http://schemas.microsoft.com/office/drawing/2014/main" id="{BB016A99-A390-5D2F-9A9E-9F1A418CE3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C86E96DA-F769-626F-348E-9B4C066C923A}"/>
              </a:ext>
            </a:extLst>
          </p:cNvPr>
          <p:cNvPicPr>
            <a:picLocks noChangeAspect="1"/>
          </p:cNvPicPr>
          <p:nvPr/>
        </p:nvPicPr>
        <p:blipFill>
          <a:blip r:embed="rId8"/>
          <a:stretch>
            <a:fillRect/>
          </a:stretch>
        </p:blipFill>
        <p:spPr>
          <a:xfrm>
            <a:off x="6762800" y="5067984"/>
            <a:ext cx="2852650" cy="1756594"/>
          </a:xfrm>
          <a:prstGeom prst="rect">
            <a:avLst/>
          </a:prstGeom>
        </p:spPr>
      </p:pic>
    </p:spTree>
    <p:extLst>
      <p:ext uri="{BB962C8B-B14F-4D97-AF65-F5344CB8AC3E}">
        <p14:creationId xmlns:p14="http://schemas.microsoft.com/office/powerpoint/2010/main" val="1247108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666875" y="1718295"/>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03</a:t>
            </a:r>
          </a:p>
        </p:txBody>
      </p:sp>
      <p:sp>
        <p:nvSpPr>
          <p:cNvPr id="8" name="文本框 7"/>
          <p:cNvSpPr txBox="1"/>
          <p:nvPr/>
        </p:nvSpPr>
        <p:spPr>
          <a:xfrm>
            <a:off x="5610943" y="3537850"/>
            <a:ext cx="4645651" cy="400110"/>
          </a:xfrm>
          <a:prstGeom prst="rect">
            <a:avLst/>
          </a:prstGeom>
          <a:noFill/>
        </p:spPr>
        <p:txBody>
          <a:bodyPr wrap="square" rtlCol="0">
            <a:spAutoFit/>
          </a:bodyPr>
          <a:lstStyle/>
          <a:p>
            <a:r>
              <a:rPr lang="en-US" altLang="zh-CN" sz="2000" b="1" dirty="0">
                <a:solidFill>
                  <a:prstClr val="black">
                    <a:lumMod val="85000"/>
                    <a:lumOff val="15000"/>
                  </a:prstClr>
                </a:solidFill>
                <a:latin typeface="微软雅黑" panose="020B0503020204020204" pitchFamily="34" charset="-122"/>
              </a:rPr>
              <a:t>CNN &amp; </a:t>
            </a:r>
            <a:r>
              <a:rPr lang="en-US" altLang="zh-CN" sz="2000" b="1" dirty="0" err="1">
                <a:solidFill>
                  <a:prstClr val="black">
                    <a:lumMod val="85000"/>
                    <a:lumOff val="15000"/>
                  </a:prstClr>
                </a:solidFill>
                <a:latin typeface="微软雅黑" panose="020B0503020204020204" pitchFamily="34" charset="-122"/>
              </a:rPr>
              <a:t>ResNet</a:t>
            </a:r>
            <a:endParaRPr lang="en-US" altLang="zh-CN" sz="2000" b="1" dirty="0">
              <a:solidFill>
                <a:prstClr val="black">
                  <a:lumMod val="85000"/>
                  <a:lumOff val="15000"/>
                </a:prstClr>
              </a:solidFill>
              <a:latin typeface="微软雅黑" panose="020B0503020204020204" pitchFamily="34" charset="-122"/>
            </a:endParaRPr>
          </a:p>
        </p:txBody>
      </p:sp>
      <p:grpSp>
        <p:nvGrpSpPr>
          <p:cNvPr id="15" name="组合 14"/>
          <p:cNvGrpSpPr/>
          <p:nvPr/>
        </p:nvGrpSpPr>
        <p:grpSpPr>
          <a:xfrm>
            <a:off x="5554037" y="324165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995286" y="2960372"/>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THREE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pic>
        <p:nvPicPr>
          <p:cNvPr id="6" name="图片 5"/>
          <p:cNvPicPr>
            <a:picLocks noChangeAspect="1"/>
          </p:cNvPicPr>
          <p:nvPr/>
        </p:nvPicPr>
        <p:blipFill>
          <a:blip r:embed="rId4"/>
          <a:stretch>
            <a:fillRect/>
          </a:stretch>
        </p:blipFill>
        <p:spPr>
          <a:xfrm>
            <a:off x="11010265" y="184785"/>
            <a:ext cx="984250" cy="847725"/>
          </a:xfrm>
          <a:prstGeom prst="rect">
            <a:avLst/>
          </a:prstGeom>
        </p:spPr>
      </p:pic>
      <p:sp>
        <p:nvSpPr>
          <p:cNvPr id="4" name="文本框 3">
            <a:extLst>
              <a:ext uri="{FF2B5EF4-FFF2-40B4-BE49-F238E27FC236}">
                <a16:creationId xmlns:a16="http://schemas.microsoft.com/office/drawing/2014/main" id="{FB795572-7816-973C-609A-38E063AB447A}"/>
              </a:ext>
            </a:extLst>
          </p:cNvPr>
          <p:cNvSpPr txBox="1"/>
          <p:nvPr/>
        </p:nvSpPr>
        <p:spPr>
          <a:xfrm>
            <a:off x="5411244" y="2392471"/>
            <a:ext cx="5162400" cy="1046440"/>
          </a:xfrm>
          <a:prstGeom prst="rect">
            <a:avLst/>
          </a:prstGeom>
          <a:noFill/>
        </p:spPr>
        <p:txBody>
          <a:bodyPr wrap="square" rtlCol="0">
            <a:spAutoFit/>
          </a:bodyPr>
          <a:lstStyle/>
          <a:p>
            <a:r>
              <a:rPr kumimoji="0" lang="en-US" altLang="zh-CN" sz="44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CNN &amp; </a:t>
            </a:r>
            <a:r>
              <a:rPr kumimoji="0" lang="en-US" altLang="zh-CN" sz="4400" b="1" i="0" u="none" strike="noStrike" kern="1200" cap="none" spc="0" normalizeH="0" baseline="0" noProof="0" dirty="0" err="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ResNet</a:t>
            </a:r>
            <a:endParaRPr kumimoji="0" lang="en-US" altLang="zh-CN" sz="44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down)">
                                      <p:cBhvr>
                                        <p:cTn id="16" dur="500"/>
                                        <p:tgtEl>
                                          <p:spTgt spid="8"/>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18</a:t>
            </a:fld>
            <a:endParaRPr lang="en-US" altLang="zh-CN" dirty="0"/>
          </a:p>
        </p:txBody>
      </p:sp>
      <p:grpSp>
        <p:nvGrpSpPr>
          <p:cNvPr id="53" name="组合 52"/>
          <p:cNvGrpSpPr/>
          <p:nvPr/>
        </p:nvGrpSpPr>
        <p:grpSpPr>
          <a:xfrm>
            <a:off x="162696" y="180621"/>
            <a:ext cx="11922624" cy="1059344"/>
            <a:chOff x="269376" y="639726"/>
            <a:chExt cx="11922624" cy="1059344"/>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95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CNN &amp; </a:t>
              </a:r>
              <a:r>
                <a:rPr lang="en-US" altLang="zh-CN" sz="2800" b="1" i="0" dirty="0" err="1">
                  <a:latin typeface="微软雅黑" panose="020B0503020204020204" charset="-122"/>
                  <a:ea typeface="微软雅黑" panose="020B0503020204020204" charset="-122"/>
                </a:rPr>
                <a:t>ResNet</a:t>
              </a:r>
              <a:endParaRPr lang="en-US" altLang="zh-CN" sz="2800" b="1" i="0" dirty="0">
                <a:latin typeface="微软雅黑" panose="020B0503020204020204" charset="-122"/>
                <a:ea typeface="微软雅黑" panose="020B0503020204020204" charset="-122"/>
              </a:endParaRPr>
            </a:p>
            <a:p>
              <a:pPr eaLnBrk="1" hangingPunct="1">
                <a:defRPr/>
              </a:pPr>
              <a:endParaRPr lang="zh-CN" altLang="en-US" sz="2800" b="1" i="0" dirty="0">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3" name="文本框 2">
            <a:extLst>
              <a:ext uri="{FF2B5EF4-FFF2-40B4-BE49-F238E27FC236}">
                <a16:creationId xmlns:a16="http://schemas.microsoft.com/office/drawing/2014/main" id="{F9BCDE74-122D-7CD4-29A2-E9A438FD7F53}"/>
              </a:ext>
            </a:extLst>
          </p:cNvPr>
          <p:cNvSpPr txBox="1"/>
          <p:nvPr/>
        </p:nvSpPr>
        <p:spPr>
          <a:xfrm>
            <a:off x="927100" y="1266626"/>
            <a:ext cx="5168900" cy="461665"/>
          </a:xfrm>
          <a:prstGeom prst="rect">
            <a:avLst/>
          </a:prstGeom>
          <a:noFill/>
        </p:spPr>
        <p:txBody>
          <a:bodyPr wrap="square" rtlCol="0">
            <a:spAutoFit/>
          </a:bodyPr>
          <a:lstStyle/>
          <a:p>
            <a:r>
              <a:rPr lang="en-US" altLang="zh-CN" sz="2400" b="1" dirty="0">
                <a:latin typeface="+mj-ea"/>
                <a:ea typeface="+mj-ea"/>
              </a:rPr>
              <a:t>CNN</a:t>
            </a:r>
            <a:r>
              <a:rPr lang="zh-CN" altLang="en-US" sz="2400" b="1" dirty="0">
                <a:latin typeface="+mj-ea"/>
                <a:ea typeface="+mj-ea"/>
              </a:rPr>
              <a:t>分类器</a:t>
            </a:r>
          </a:p>
        </p:txBody>
      </p:sp>
      <p:pic>
        <p:nvPicPr>
          <p:cNvPr id="9" name="图片 8">
            <a:extLst>
              <a:ext uri="{FF2B5EF4-FFF2-40B4-BE49-F238E27FC236}">
                <a16:creationId xmlns:a16="http://schemas.microsoft.com/office/drawing/2014/main" id="{C1D8E34C-4C40-1467-718F-5CBC7DEC5E57}"/>
              </a:ext>
            </a:extLst>
          </p:cNvPr>
          <p:cNvPicPr>
            <a:picLocks noChangeAspect="1"/>
          </p:cNvPicPr>
          <p:nvPr/>
        </p:nvPicPr>
        <p:blipFill>
          <a:blip r:embed="rId6"/>
          <a:stretch>
            <a:fillRect/>
          </a:stretch>
        </p:blipFill>
        <p:spPr>
          <a:xfrm>
            <a:off x="709612" y="1997408"/>
            <a:ext cx="10693400" cy="511157"/>
          </a:xfrm>
          <a:prstGeom prst="rect">
            <a:avLst/>
          </a:prstGeom>
        </p:spPr>
      </p:pic>
      <p:pic>
        <p:nvPicPr>
          <p:cNvPr id="11" name="图片 10">
            <a:extLst>
              <a:ext uri="{FF2B5EF4-FFF2-40B4-BE49-F238E27FC236}">
                <a16:creationId xmlns:a16="http://schemas.microsoft.com/office/drawing/2014/main" id="{CAC51214-A6CA-7FA8-7A9E-5F6F5D0A78B0}"/>
              </a:ext>
            </a:extLst>
          </p:cNvPr>
          <p:cNvPicPr>
            <a:picLocks noChangeAspect="1"/>
          </p:cNvPicPr>
          <p:nvPr/>
        </p:nvPicPr>
        <p:blipFill>
          <a:blip r:embed="rId7"/>
          <a:stretch>
            <a:fillRect/>
          </a:stretch>
        </p:blipFill>
        <p:spPr>
          <a:xfrm>
            <a:off x="976312" y="2988078"/>
            <a:ext cx="10388600" cy="515447"/>
          </a:xfrm>
          <a:prstGeom prst="rect">
            <a:avLst/>
          </a:prstGeom>
        </p:spPr>
      </p:pic>
      <p:pic>
        <p:nvPicPr>
          <p:cNvPr id="15" name="图片 14">
            <a:extLst>
              <a:ext uri="{FF2B5EF4-FFF2-40B4-BE49-F238E27FC236}">
                <a16:creationId xmlns:a16="http://schemas.microsoft.com/office/drawing/2014/main" id="{83940AD5-B9DB-AEF1-3004-A3CBF4E32BE2}"/>
              </a:ext>
            </a:extLst>
          </p:cNvPr>
          <p:cNvPicPr>
            <a:picLocks noChangeAspect="1"/>
          </p:cNvPicPr>
          <p:nvPr/>
        </p:nvPicPr>
        <p:blipFill>
          <a:blip r:embed="rId8"/>
          <a:stretch>
            <a:fillRect/>
          </a:stretch>
        </p:blipFill>
        <p:spPr>
          <a:xfrm>
            <a:off x="788987" y="5044877"/>
            <a:ext cx="10614025" cy="540206"/>
          </a:xfrm>
          <a:prstGeom prst="rect">
            <a:avLst/>
          </a:prstGeom>
        </p:spPr>
      </p:pic>
      <p:pic>
        <p:nvPicPr>
          <p:cNvPr id="17" name="图片 16">
            <a:extLst>
              <a:ext uri="{FF2B5EF4-FFF2-40B4-BE49-F238E27FC236}">
                <a16:creationId xmlns:a16="http://schemas.microsoft.com/office/drawing/2014/main" id="{07A83986-EEF7-3AED-B1C9-4121BA60A42D}"/>
              </a:ext>
            </a:extLst>
          </p:cNvPr>
          <p:cNvPicPr>
            <a:picLocks noChangeAspect="1"/>
          </p:cNvPicPr>
          <p:nvPr/>
        </p:nvPicPr>
        <p:blipFill>
          <a:blip r:embed="rId9"/>
          <a:stretch>
            <a:fillRect/>
          </a:stretch>
        </p:blipFill>
        <p:spPr>
          <a:xfrm>
            <a:off x="4460673" y="3892152"/>
            <a:ext cx="2236989" cy="561093"/>
          </a:xfrm>
          <a:prstGeom prst="rect">
            <a:avLst/>
          </a:prstGeom>
        </p:spPr>
      </p:pic>
      <p:cxnSp>
        <p:nvCxnSpPr>
          <p:cNvPr id="23" name="连接符: 肘形 22">
            <a:extLst>
              <a:ext uri="{FF2B5EF4-FFF2-40B4-BE49-F238E27FC236}">
                <a16:creationId xmlns:a16="http://schemas.microsoft.com/office/drawing/2014/main" id="{31E829F2-07C2-9662-000C-920346C4EAB6}"/>
              </a:ext>
            </a:extLst>
          </p:cNvPr>
          <p:cNvCxnSpPr>
            <a:cxnSpLocks/>
            <a:stCxn id="9" idx="3"/>
            <a:endCxn id="11" idx="1"/>
          </p:cNvCxnSpPr>
          <p:nvPr/>
        </p:nvCxnSpPr>
        <p:spPr>
          <a:xfrm flipH="1">
            <a:off x="976312" y="2252987"/>
            <a:ext cx="10426700" cy="992815"/>
          </a:xfrm>
          <a:prstGeom prst="bentConnector5">
            <a:avLst>
              <a:gd name="adj1" fmla="val -2192"/>
              <a:gd name="adj2" fmla="val 49892"/>
              <a:gd name="adj3" fmla="val 10219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7DC3B89A-BFE1-A117-C084-78B044B3BB31}"/>
              </a:ext>
            </a:extLst>
          </p:cNvPr>
          <p:cNvCxnSpPr>
            <a:cxnSpLocks/>
            <a:stCxn id="11" idx="3"/>
            <a:endCxn id="17" idx="1"/>
          </p:cNvCxnSpPr>
          <p:nvPr/>
        </p:nvCxnSpPr>
        <p:spPr>
          <a:xfrm flipH="1">
            <a:off x="4460673" y="3245802"/>
            <a:ext cx="6904239" cy="926897"/>
          </a:xfrm>
          <a:prstGeom prst="bentConnector5">
            <a:avLst>
              <a:gd name="adj1" fmla="val -3311"/>
              <a:gd name="adj2" fmla="val 48769"/>
              <a:gd name="adj3" fmla="val 1033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1AFEE47C-1405-BA48-E3E9-084A89FBD4B1}"/>
              </a:ext>
            </a:extLst>
          </p:cNvPr>
          <p:cNvCxnSpPr>
            <a:cxnSpLocks/>
            <a:stCxn id="17" idx="3"/>
            <a:endCxn id="15" idx="1"/>
          </p:cNvCxnSpPr>
          <p:nvPr/>
        </p:nvCxnSpPr>
        <p:spPr>
          <a:xfrm flipH="1">
            <a:off x="788987" y="4172699"/>
            <a:ext cx="5908675" cy="1142281"/>
          </a:xfrm>
          <a:prstGeom prst="bentConnector5">
            <a:avLst>
              <a:gd name="adj1" fmla="val -3869"/>
              <a:gd name="adj2" fmla="val 50457"/>
              <a:gd name="adj3" fmla="val 10386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539AA8EC-1005-3FC0-C115-3998B031E681}"/>
              </a:ext>
            </a:extLst>
          </p:cNvPr>
          <p:cNvSpPr txBox="1"/>
          <p:nvPr/>
        </p:nvSpPr>
        <p:spPr>
          <a:xfrm>
            <a:off x="267439" y="2401266"/>
            <a:ext cx="1319322" cy="261610"/>
          </a:xfrm>
          <a:prstGeom prst="rect">
            <a:avLst/>
          </a:prstGeom>
          <a:noFill/>
        </p:spPr>
        <p:txBody>
          <a:bodyPr wrap="square" rtlCol="0">
            <a:spAutoFit/>
          </a:bodyPr>
          <a:lstStyle/>
          <a:p>
            <a:r>
              <a:rPr lang="en-US" altLang="zh-CN" sz="1100" dirty="0"/>
              <a:t>(batch,8,128,1024)</a:t>
            </a:r>
            <a:endParaRPr lang="zh-CN" altLang="en-US" sz="1100" dirty="0"/>
          </a:p>
        </p:txBody>
      </p:sp>
      <p:sp>
        <p:nvSpPr>
          <p:cNvPr id="47" name="文本框 46">
            <a:extLst>
              <a:ext uri="{FF2B5EF4-FFF2-40B4-BE49-F238E27FC236}">
                <a16:creationId xmlns:a16="http://schemas.microsoft.com/office/drawing/2014/main" id="{909F7088-59A2-4074-B8FE-765E5C79E141}"/>
              </a:ext>
            </a:extLst>
          </p:cNvPr>
          <p:cNvSpPr txBox="1"/>
          <p:nvPr/>
        </p:nvSpPr>
        <p:spPr>
          <a:xfrm>
            <a:off x="5887799" y="2465988"/>
            <a:ext cx="1319322" cy="261610"/>
          </a:xfrm>
          <a:prstGeom prst="rect">
            <a:avLst/>
          </a:prstGeom>
          <a:noFill/>
        </p:spPr>
        <p:txBody>
          <a:bodyPr wrap="square" rtlCol="0">
            <a:spAutoFit/>
          </a:bodyPr>
          <a:lstStyle/>
          <a:p>
            <a:r>
              <a:rPr lang="en-US" altLang="zh-CN" sz="1100" dirty="0"/>
              <a:t>(batch,16,64,512)</a:t>
            </a:r>
            <a:endParaRPr lang="zh-CN" altLang="en-US" sz="1100" dirty="0"/>
          </a:p>
        </p:txBody>
      </p:sp>
      <p:sp>
        <p:nvSpPr>
          <p:cNvPr id="48" name="文本框 47">
            <a:extLst>
              <a:ext uri="{FF2B5EF4-FFF2-40B4-BE49-F238E27FC236}">
                <a16:creationId xmlns:a16="http://schemas.microsoft.com/office/drawing/2014/main" id="{E3D6DDAF-28A4-89B8-8538-B79A262EE090}"/>
              </a:ext>
            </a:extLst>
          </p:cNvPr>
          <p:cNvSpPr txBox="1"/>
          <p:nvPr/>
        </p:nvSpPr>
        <p:spPr>
          <a:xfrm>
            <a:off x="267439" y="3445697"/>
            <a:ext cx="1319322" cy="261610"/>
          </a:xfrm>
          <a:prstGeom prst="rect">
            <a:avLst/>
          </a:prstGeom>
          <a:noFill/>
        </p:spPr>
        <p:txBody>
          <a:bodyPr wrap="square" rtlCol="0">
            <a:spAutoFit/>
          </a:bodyPr>
          <a:lstStyle/>
          <a:p>
            <a:r>
              <a:rPr lang="en-US" altLang="zh-CN" sz="1100" dirty="0"/>
              <a:t>(batch,32,32,256)</a:t>
            </a:r>
            <a:endParaRPr lang="zh-CN" altLang="en-US" sz="1100" dirty="0"/>
          </a:p>
        </p:txBody>
      </p:sp>
      <p:sp>
        <p:nvSpPr>
          <p:cNvPr id="49" name="文本框 48">
            <a:extLst>
              <a:ext uri="{FF2B5EF4-FFF2-40B4-BE49-F238E27FC236}">
                <a16:creationId xmlns:a16="http://schemas.microsoft.com/office/drawing/2014/main" id="{33F3545E-4D4E-1095-CD1C-190CA8C3E7DE}"/>
              </a:ext>
            </a:extLst>
          </p:cNvPr>
          <p:cNvSpPr txBox="1"/>
          <p:nvPr/>
        </p:nvSpPr>
        <p:spPr>
          <a:xfrm>
            <a:off x="4985489" y="3410813"/>
            <a:ext cx="1319322" cy="261610"/>
          </a:xfrm>
          <a:prstGeom prst="rect">
            <a:avLst/>
          </a:prstGeom>
          <a:noFill/>
        </p:spPr>
        <p:txBody>
          <a:bodyPr wrap="square" rtlCol="0">
            <a:spAutoFit/>
          </a:bodyPr>
          <a:lstStyle/>
          <a:p>
            <a:r>
              <a:rPr lang="en-US" altLang="zh-CN" sz="1100" dirty="0"/>
              <a:t>(batch,64,16,128)</a:t>
            </a:r>
            <a:endParaRPr lang="zh-CN" altLang="en-US" sz="1100" dirty="0"/>
          </a:p>
        </p:txBody>
      </p:sp>
      <p:sp>
        <p:nvSpPr>
          <p:cNvPr id="50" name="文本框 49">
            <a:extLst>
              <a:ext uri="{FF2B5EF4-FFF2-40B4-BE49-F238E27FC236}">
                <a16:creationId xmlns:a16="http://schemas.microsoft.com/office/drawing/2014/main" id="{D478B98A-3F3E-44D3-4B78-85F7AD58D1BF}"/>
              </a:ext>
            </a:extLst>
          </p:cNvPr>
          <p:cNvSpPr txBox="1"/>
          <p:nvPr/>
        </p:nvSpPr>
        <p:spPr>
          <a:xfrm>
            <a:off x="3083663" y="3828727"/>
            <a:ext cx="1319322" cy="261610"/>
          </a:xfrm>
          <a:prstGeom prst="rect">
            <a:avLst/>
          </a:prstGeom>
          <a:noFill/>
        </p:spPr>
        <p:txBody>
          <a:bodyPr wrap="square" rtlCol="0">
            <a:spAutoFit/>
          </a:bodyPr>
          <a:lstStyle/>
          <a:p>
            <a:r>
              <a:rPr lang="en-US" altLang="zh-CN" sz="1100" dirty="0"/>
              <a:t>(batch,128,8,64)</a:t>
            </a:r>
            <a:endParaRPr lang="zh-CN" altLang="en-US" sz="1100" dirty="0"/>
          </a:p>
        </p:txBody>
      </p:sp>
      <p:sp>
        <p:nvSpPr>
          <p:cNvPr id="51" name="文本框 50">
            <a:extLst>
              <a:ext uri="{FF2B5EF4-FFF2-40B4-BE49-F238E27FC236}">
                <a16:creationId xmlns:a16="http://schemas.microsoft.com/office/drawing/2014/main" id="{381AFDD0-C6C2-28E1-0682-A027B23543EF}"/>
              </a:ext>
            </a:extLst>
          </p:cNvPr>
          <p:cNvSpPr txBox="1"/>
          <p:nvPr/>
        </p:nvSpPr>
        <p:spPr>
          <a:xfrm>
            <a:off x="7093636" y="4307640"/>
            <a:ext cx="1319322" cy="261610"/>
          </a:xfrm>
          <a:prstGeom prst="rect">
            <a:avLst/>
          </a:prstGeom>
          <a:noFill/>
        </p:spPr>
        <p:txBody>
          <a:bodyPr wrap="square" rtlCol="0">
            <a:spAutoFit/>
          </a:bodyPr>
          <a:lstStyle/>
          <a:p>
            <a:r>
              <a:rPr lang="en-US" altLang="zh-CN" sz="1100" dirty="0"/>
              <a:t>(batch,128,1,8)</a:t>
            </a:r>
            <a:endParaRPr lang="zh-CN" altLang="en-US" sz="1100" dirty="0"/>
          </a:p>
        </p:txBody>
      </p:sp>
      <p:sp>
        <p:nvSpPr>
          <p:cNvPr id="52" name="文本框 51">
            <a:extLst>
              <a:ext uri="{FF2B5EF4-FFF2-40B4-BE49-F238E27FC236}">
                <a16:creationId xmlns:a16="http://schemas.microsoft.com/office/drawing/2014/main" id="{5069781C-B9C8-08DE-ED03-A4FA8316B970}"/>
              </a:ext>
            </a:extLst>
          </p:cNvPr>
          <p:cNvSpPr txBox="1"/>
          <p:nvPr/>
        </p:nvSpPr>
        <p:spPr>
          <a:xfrm>
            <a:off x="1238936" y="5528997"/>
            <a:ext cx="1319322" cy="261610"/>
          </a:xfrm>
          <a:prstGeom prst="rect">
            <a:avLst/>
          </a:prstGeom>
          <a:noFill/>
        </p:spPr>
        <p:txBody>
          <a:bodyPr wrap="square" rtlCol="0">
            <a:spAutoFit/>
          </a:bodyPr>
          <a:lstStyle/>
          <a:p>
            <a:r>
              <a:rPr lang="en-US" altLang="zh-CN" sz="1100" dirty="0"/>
              <a:t>(batch,128*8)</a:t>
            </a:r>
            <a:endParaRPr lang="zh-CN" altLang="en-US" sz="1100" dirty="0"/>
          </a:p>
        </p:txBody>
      </p:sp>
      <p:sp>
        <p:nvSpPr>
          <p:cNvPr id="58" name="文本框 57">
            <a:extLst>
              <a:ext uri="{FF2B5EF4-FFF2-40B4-BE49-F238E27FC236}">
                <a16:creationId xmlns:a16="http://schemas.microsoft.com/office/drawing/2014/main" id="{ED61E9A5-CD46-5DBA-20A8-117AF1945D9A}"/>
              </a:ext>
            </a:extLst>
          </p:cNvPr>
          <p:cNvSpPr txBox="1"/>
          <p:nvPr/>
        </p:nvSpPr>
        <p:spPr>
          <a:xfrm>
            <a:off x="4568477" y="5578546"/>
            <a:ext cx="1319322" cy="261610"/>
          </a:xfrm>
          <a:prstGeom prst="rect">
            <a:avLst/>
          </a:prstGeom>
          <a:noFill/>
        </p:spPr>
        <p:txBody>
          <a:bodyPr wrap="square" rtlCol="0">
            <a:spAutoFit/>
          </a:bodyPr>
          <a:lstStyle/>
          <a:p>
            <a:r>
              <a:rPr lang="en-US" altLang="zh-CN" sz="1100" dirty="0"/>
              <a:t>(batch,512)</a:t>
            </a:r>
            <a:endParaRPr lang="zh-CN" altLang="en-US" sz="1100" dirty="0"/>
          </a:p>
        </p:txBody>
      </p:sp>
      <p:sp>
        <p:nvSpPr>
          <p:cNvPr id="59" name="文本框 58">
            <a:extLst>
              <a:ext uri="{FF2B5EF4-FFF2-40B4-BE49-F238E27FC236}">
                <a16:creationId xmlns:a16="http://schemas.microsoft.com/office/drawing/2014/main" id="{8A983541-7954-AB7D-B8ED-5709707B6A45}"/>
              </a:ext>
            </a:extLst>
          </p:cNvPr>
          <p:cNvSpPr txBox="1"/>
          <p:nvPr/>
        </p:nvSpPr>
        <p:spPr>
          <a:xfrm>
            <a:off x="7695737" y="5565308"/>
            <a:ext cx="1319322" cy="261610"/>
          </a:xfrm>
          <a:prstGeom prst="rect">
            <a:avLst/>
          </a:prstGeom>
          <a:noFill/>
        </p:spPr>
        <p:txBody>
          <a:bodyPr wrap="square" rtlCol="0">
            <a:spAutoFit/>
          </a:bodyPr>
          <a:lstStyle/>
          <a:p>
            <a:r>
              <a:rPr lang="en-US" altLang="zh-CN" sz="1100" dirty="0"/>
              <a:t>(batch,256)</a:t>
            </a:r>
            <a:endParaRPr lang="zh-CN" altLang="en-US" sz="1100" dirty="0"/>
          </a:p>
        </p:txBody>
      </p:sp>
      <p:sp>
        <p:nvSpPr>
          <p:cNvPr id="60" name="文本框 59">
            <a:extLst>
              <a:ext uri="{FF2B5EF4-FFF2-40B4-BE49-F238E27FC236}">
                <a16:creationId xmlns:a16="http://schemas.microsoft.com/office/drawing/2014/main" id="{B660B825-A647-77BC-18DC-4592A5198E3B}"/>
              </a:ext>
            </a:extLst>
          </p:cNvPr>
          <p:cNvSpPr txBox="1"/>
          <p:nvPr/>
        </p:nvSpPr>
        <p:spPr>
          <a:xfrm>
            <a:off x="10944225" y="5565473"/>
            <a:ext cx="1319322" cy="261610"/>
          </a:xfrm>
          <a:prstGeom prst="rect">
            <a:avLst/>
          </a:prstGeom>
          <a:noFill/>
        </p:spPr>
        <p:txBody>
          <a:bodyPr wrap="square" rtlCol="0">
            <a:spAutoFit/>
          </a:bodyPr>
          <a:lstStyle/>
          <a:p>
            <a:r>
              <a:rPr lang="en-US" altLang="zh-CN" sz="1100" dirty="0"/>
              <a:t>(batch,6)</a:t>
            </a:r>
            <a:endParaRPr lang="zh-CN" altLang="en-US" sz="1100" dirty="0"/>
          </a:p>
        </p:txBody>
      </p:sp>
      <p:sp>
        <p:nvSpPr>
          <p:cNvPr id="61" name="文本框 60">
            <a:extLst>
              <a:ext uri="{FF2B5EF4-FFF2-40B4-BE49-F238E27FC236}">
                <a16:creationId xmlns:a16="http://schemas.microsoft.com/office/drawing/2014/main" id="{2D763203-FEC2-EAD3-CEC5-42988B33DD83}"/>
              </a:ext>
            </a:extLst>
          </p:cNvPr>
          <p:cNvSpPr txBox="1"/>
          <p:nvPr/>
        </p:nvSpPr>
        <p:spPr>
          <a:xfrm>
            <a:off x="4985489" y="6083300"/>
            <a:ext cx="1712173" cy="369332"/>
          </a:xfrm>
          <a:prstGeom prst="rect">
            <a:avLst/>
          </a:prstGeom>
          <a:noFill/>
        </p:spPr>
        <p:txBody>
          <a:bodyPr wrap="square" rtlCol="0">
            <a:spAutoFit/>
          </a:bodyPr>
          <a:lstStyle/>
          <a:p>
            <a:r>
              <a:rPr lang="en-US" altLang="zh-CN" dirty="0"/>
              <a:t>EMGClassifierV1</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19</a:t>
            </a:fld>
            <a:endParaRPr lang="en-US" altLang="zh-CN" dirty="0"/>
          </a:p>
        </p:txBody>
      </p:sp>
      <p:grpSp>
        <p:nvGrpSpPr>
          <p:cNvPr id="53" name="组合 52"/>
          <p:cNvGrpSpPr/>
          <p:nvPr/>
        </p:nvGrpSpPr>
        <p:grpSpPr>
          <a:xfrm>
            <a:off x="162696" y="180621"/>
            <a:ext cx="11922624" cy="1059344"/>
            <a:chOff x="269376" y="639726"/>
            <a:chExt cx="11922624" cy="1059344"/>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95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CNN &amp; </a:t>
              </a:r>
              <a:r>
                <a:rPr lang="en-US" altLang="zh-CN" sz="2800" b="1" i="0" dirty="0" err="1">
                  <a:latin typeface="微软雅黑" panose="020B0503020204020204" charset="-122"/>
                  <a:ea typeface="微软雅黑" panose="020B0503020204020204" charset="-122"/>
                </a:rPr>
                <a:t>ResNet</a:t>
              </a:r>
              <a:endParaRPr lang="en-US" altLang="zh-CN" sz="2800" b="1" i="0" dirty="0">
                <a:latin typeface="微软雅黑" panose="020B0503020204020204" charset="-122"/>
                <a:ea typeface="微软雅黑" panose="020B0503020204020204" charset="-122"/>
              </a:endParaRPr>
            </a:p>
            <a:p>
              <a:pPr eaLnBrk="1" hangingPunct="1">
                <a:defRPr/>
              </a:pPr>
              <a:endParaRPr lang="zh-CN" altLang="en-US" sz="2800" b="1" i="0" dirty="0">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pic>
        <p:nvPicPr>
          <p:cNvPr id="3" name="图片 2">
            <a:extLst>
              <a:ext uri="{FF2B5EF4-FFF2-40B4-BE49-F238E27FC236}">
                <a16:creationId xmlns:a16="http://schemas.microsoft.com/office/drawing/2014/main" id="{40C24277-A271-4CB8-0362-224B29854325}"/>
              </a:ext>
            </a:extLst>
          </p:cNvPr>
          <p:cNvPicPr>
            <a:picLocks noChangeAspect="1"/>
          </p:cNvPicPr>
          <p:nvPr/>
        </p:nvPicPr>
        <p:blipFill>
          <a:blip r:embed="rId6"/>
          <a:stretch>
            <a:fillRect/>
          </a:stretch>
        </p:blipFill>
        <p:spPr>
          <a:xfrm>
            <a:off x="444500" y="2618169"/>
            <a:ext cx="11413416" cy="868412"/>
          </a:xfrm>
          <a:prstGeom prst="rect">
            <a:avLst/>
          </a:prstGeom>
        </p:spPr>
      </p:pic>
      <p:pic>
        <p:nvPicPr>
          <p:cNvPr id="5" name="图片 4">
            <a:extLst>
              <a:ext uri="{FF2B5EF4-FFF2-40B4-BE49-F238E27FC236}">
                <a16:creationId xmlns:a16="http://schemas.microsoft.com/office/drawing/2014/main" id="{CF8303F6-6341-C77A-4543-A25B7959F36C}"/>
              </a:ext>
            </a:extLst>
          </p:cNvPr>
          <p:cNvPicPr>
            <a:picLocks noChangeAspect="1"/>
          </p:cNvPicPr>
          <p:nvPr/>
        </p:nvPicPr>
        <p:blipFill>
          <a:blip r:embed="rId7"/>
          <a:stretch>
            <a:fillRect/>
          </a:stretch>
        </p:blipFill>
        <p:spPr>
          <a:xfrm>
            <a:off x="2051050" y="3950933"/>
            <a:ext cx="8629650" cy="1175467"/>
          </a:xfrm>
          <a:prstGeom prst="rect">
            <a:avLst/>
          </a:prstGeom>
        </p:spPr>
      </p:pic>
      <p:sp>
        <p:nvSpPr>
          <p:cNvPr id="6" name="文本框 5">
            <a:extLst>
              <a:ext uri="{FF2B5EF4-FFF2-40B4-BE49-F238E27FC236}">
                <a16:creationId xmlns:a16="http://schemas.microsoft.com/office/drawing/2014/main" id="{0A3EA696-5611-0CB8-112A-E0962025ADF2}"/>
              </a:ext>
            </a:extLst>
          </p:cNvPr>
          <p:cNvSpPr txBox="1"/>
          <p:nvPr/>
        </p:nvSpPr>
        <p:spPr>
          <a:xfrm>
            <a:off x="5099789" y="3523281"/>
            <a:ext cx="1712173" cy="369332"/>
          </a:xfrm>
          <a:prstGeom prst="rect">
            <a:avLst/>
          </a:prstGeom>
          <a:noFill/>
        </p:spPr>
        <p:txBody>
          <a:bodyPr wrap="square" rtlCol="0">
            <a:spAutoFit/>
          </a:bodyPr>
          <a:lstStyle/>
          <a:p>
            <a:r>
              <a:rPr lang="en-US" altLang="zh-CN" dirty="0"/>
              <a:t>EMGClassifierV2</a:t>
            </a:r>
            <a:endParaRPr lang="zh-CN" altLang="en-US" dirty="0"/>
          </a:p>
        </p:txBody>
      </p:sp>
      <p:sp>
        <p:nvSpPr>
          <p:cNvPr id="7" name="文本框 6">
            <a:extLst>
              <a:ext uri="{FF2B5EF4-FFF2-40B4-BE49-F238E27FC236}">
                <a16:creationId xmlns:a16="http://schemas.microsoft.com/office/drawing/2014/main" id="{4A7FD161-E872-5B99-1A40-30CAC4FA3CCE}"/>
              </a:ext>
            </a:extLst>
          </p:cNvPr>
          <p:cNvSpPr txBox="1"/>
          <p:nvPr/>
        </p:nvSpPr>
        <p:spPr>
          <a:xfrm>
            <a:off x="5099789" y="5138118"/>
            <a:ext cx="1712173" cy="369332"/>
          </a:xfrm>
          <a:prstGeom prst="rect">
            <a:avLst/>
          </a:prstGeom>
          <a:noFill/>
        </p:spPr>
        <p:txBody>
          <a:bodyPr wrap="square" rtlCol="0">
            <a:spAutoFit/>
          </a:bodyPr>
          <a:lstStyle/>
          <a:p>
            <a:r>
              <a:rPr lang="en-US" altLang="zh-CN" dirty="0"/>
              <a:t>EMGClassifierV3</a:t>
            </a:r>
            <a:endParaRPr lang="zh-CN" altLang="en-US" dirty="0"/>
          </a:p>
        </p:txBody>
      </p:sp>
    </p:spTree>
    <p:extLst>
      <p:ext uri="{BB962C8B-B14F-4D97-AF65-F5344CB8AC3E}">
        <p14:creationId xmlns:p14="http://schemas.microsoft.com/office/powerpoint/2010/main" val="3776851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rot="10800000" flipH="1">
            <a:off x="0" y="0"/>
            <a:ext cx="3711575" cy="685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4578093" y="1536520"/>
            <a:ext cx="828000" cy="828000"/>
            <a:chOff x="1827149" y="1625954"/>
            <a:chExt cx="828000" cy="828000"/>
          </a:xfrm>
        </p:grpSpPr>
        <p:sp>
          <p:nvSpPr>
            <p:cNvPr id="9" name="椭圆 8"/>
            <p:cNvSpPr>
              <a:spLocks noChangeAspect="1"/>
            </p:cNvSpPr>
            <p:nvPr/>
          </p:nvSpPr>
          <p:spPr>
            <a:xfrm>
              <a:off x="1827149" y="1625954"/>
              <a:ext cx="828000" cy="828000"/>
            </a:xfrm>
            <a:prstGeom prst="ellipse">
              <a:avLst/>
            </a:prstGeom>
            <a:solidFill>
              <a:schemeClr val="bg1"/>
            </a:solidFill>
            <a:ln w="38100">
              <a:solidFill>
                <a:srgbClr val="DC25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904142" y="1782985"/>
              <a:ext cx="674014" cy="521970"/>
            </a:xfrm>
            <a:prstGeom prst="rect">
              <a:avLst/>
            </a:prstGeom>
            <a:noFill/>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01</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4" name="组合 3"/>
          <p:cNvGrpSpPr/>
          <p:nvPr/>
        </p:nvGrpSpPr>
        <p:grpSpPr>
          <a:xfrm>
            <a:off x="4578093" y="2703850"/>
            <a:ext cx="828000" cy="828000"/>
            <a:chOff x="2405971" y="2838627"/>
            <a:chExt cx="828000" cy="828000"/>
          </a:xfrm>
        </p:grpSpPr>
        <p:sp>
          <p:nvSpPr>
            <p:cNvPr id="10" name="椭圆 9"/>
            <p:cNvSpPr>
              <a:spLocks noChangeAspect="1"/>
            </p:cNvSpPr>
            <p:nvPr/>
          </p:nvSpPr>
          <p:spPr>
            <a:xfrm>
              <a:off x="2405971" y="2838627"/>
              <a:ext cx="828000" cy="828000"/>
            </a:xfrm>
            <a:prstGeom prst="ellipse">
              <a:avLst/>
            </a:prstGeom>
            <a:solidFill>
              <a:schemeClr val="bg1"/>
            </a:solidFill>
            <a:ln w="38100">
              <a:solidFill>
                <a:srgbClr val="DC25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82964" y="2991017"/>
              <a:ext cx="674014" cy="521970"/>
            </a:xfrm>
            <a:prstGeom prst="rect">
              <a:avLst/>
            </a:prstGeom>
            <a:noFill/>
            <a:ln>
              <a:noFill/>
            </a:ln>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02</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7" name="组合 6"/>
          <p:cNvGrpSpPr/>
          <p:nvPr/>
        </p:nvGrpSpPr>
        <p:grpSpPr>
          <a:xfrm>
            <a:off x="4578093" y="3951311"/>
            <a:ext cx="828000" cy="828000"/>
            <a:chOff x="2984793" y="4046659"/>
            <a:chExt cx="828000" cy="828000"/>
          </a:xfrm>
        </p:grpSpPr>
        <p:sp>
          <p:nvSpPr>
            <p:cNvPr id="11" name="椭圆 10"/>
            <p:cNvSpPr>
              <a:spLocks noChangeAspect="1"/>
            </p:cNvSpPr>
            <p:nvPr/>
          </p:nvSpPr>
          <p:spPr>
            <a:xfrm>
              <a:off x="2984793" y="4046659"/>
              <a:ext cx="828000" cy="828000"/>
            </a:xfrm>
            <a:prstGeom prst="ellipse">
              <a:avLst/>
            </a:prstGeom>
            <a:solidFill>
              <a:schemeClr val="bg1"/>
            </a:solidFill>
            <a:ln w="38100">
              <a:solidFill>
                <a:srgbClr val="DC25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061786" y="4199049"/>
              <a:ext cx="674014" cy="521970"/>
            </a:xfrm>
            <a:prstGeom prst="rect">
              <a:avLst/>
            </a:prstGeom>
            <a:noFill/>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03</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sp>
        <p:nvSpPr>
          <p:cNvPr id="17" name="文本框 16"/>
          <p:cNvSpPr txBox="1"/>
          <p:nvPr/>
        </p:nvSpPr>
        <p:spPr>
          <a:xfrm>
            <a:off x="5945940" y="1572753"/>
            <a:ext cx="5582946" cy="769441"/>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引入</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a:p>
            <a:r>
              <a:rPr lang="en-US" altLang="zh-CN" sz="2000" dirty="0">
                <a:latin typeface="Times New Roman" panose="02020603050405020304" pitchFamily="18" charset="0"/>
                <a:cs typeface="Times New Roman" panose="02020603050405020304" pitchFamily="18" charset="0"/>
              </a:rPr>
              <a:t>Instruction</a:t>
            </a:r>
            <a:endParaRPr lang="da-DK" altLang="zh-CN" sz="20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5945940" y="2733129"/>
            <a:ext cx="5001431" cy="769441"/>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数据处理</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a:p>
            <a:r>
              <a:rPr lang="en-US" altLang="zh-CN" sz="20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rPr>
              <a:t>Data Processing</a:t>
            </a:r>
            <a:endParaRPr lang="da-DK" altLang="zh-CN" sz="20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2" name="文本框 21"/>
          <p:cNvSpPr txBox="1"/>
          <p:nvPr/>
        </p:nvSpPr>
        <p:spPr>
          <a:xfrm>
            <a:off x="5945940" y="3982630"/>
            <a:ext cx="4996177" cy="738664"/>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charset="-122"/>
                <a:ea typeface="微软雅黑" panose="020B0503020204020204" charset="-122"/>
              </a:rPr>
              <a:t>CNN &amp; </a:t>
            </a:r>
            <a:r>
              <a:rPr lang="en-US" altLang="zh-CN" sz="2400" b="1" dirty="0" err="1">
                <a:solidFill>
                  <a:schemeClr val="tx1">
                    <a:lumMod val="85000"/>
                    <a:lumOff val="15000"/>
                  </a:schemeClr>
                </a:solidFill>
                <a:latin typeface="微软雅黑" panose="020B0503020204020204" charset="-122"/>
                <a:ea typeface="微软雅黑" panose="020B0503020204020204" charset="-122"/>
              </a:rPr>
              <a:t>ResNet</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a:p>
            <a:r>
              <a:rPr lang="en-US" altLang="zh-CN"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rPr>
              <a:t>CNN &amp; </a:t>
            </a:r>
            <a:r>
              <a:rPr lang="en-US" altLang="zh-CN" dirty="0" err="1">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rPr>
              <a:t>ResNet</a:t>
            </a:r>
            <a:endParaRPr lang="da-DK" altLang="zh-CN"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5" name="文本框 24"/>
          <p:cNvSpPr txBox="1"/>
          <p:nvPr/>
        </p:nvSpPr>
        <p:spPr>
          <a:xfrm>
            <a:off x="1495425" y="244080"/>
            <a:ext cx="4205521" cy="922020"/>
          </a:xfrm>
          <a:prstGeom prst="rect">
            <a:avLst/>
          </a:prstGeom>
          <a:noFill/>
        </p:spPr>
        <p:txBody>
          <a:bodyPr wrap="square" rtlCol="0">
            <a:spAutoFit/>
          </a:bodyPr>
          <a:lstStyle/>
          <a:p>
            <a:pPr algn="ctr"/>
            <a:r>
              <a:rPr lang="en-US" altLang="zh-CN" sz="5400" b="1" dirty="0">
                <a:latin typeface="Times New Roman" panose="02020603050405020304" pitchFamily="18" charset="0"/>
                <a:cs typeface="Times New Roman" panose="02020603050405020304" pitchFamily="18" charset="0"/>
              </a:rPr>
              <a:t>CONTENT</a:t>
            </a:r>
            <a:endParaRPr lang="zh-CN" altLang="en-US" sz="5400" b="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1076940" y="146685"/>
            <a:ext cx="984250" cy="847725"/>
          </a:xfrm>
          <a:prstGeom prst="rect">
            <a:avLst/>
          </a:prstGeom>
        </p:spPr>
      </p:pic>
      <p:sp>
        <p:nvSpPr>
          <p:cNvPr id="8" name="文本框 7"/>
          <p:cNvSpPr txBox="1"/>
          <p:nvPr/>
        </p:nvSpPr>
        <p:spPr>
          <a:xfrm>
            <a:off x="-10160" y="2059305"/>
            <a:ext cx="3684270" cy="3138170"/>
          </a:xfrm>
          <a:prstGeom prst="rect">
            <a:avLst/>
          </a:prstGeom>
          <a:noFill/>
        </p:spPr>
        <p:txBody>
          <a:bodyPr wrap="square" rtlCol="0">
            <a:spAutoFit/>
          </a:bodyPr>
          <a:lstStyle/>
          <a:p>
            <a:pPr algn="ctr"/>
            <a:r>
              <a:rPr lang="zh-CN" altLang="en-US" sz="6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目</a:t>
            </a:r>
          </a:p>
          <a:p>
            <a:pPr algn="ctr"/>
            <a:endParaRPr lang="zh-CN" altLang="en-US" sz="6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a:p>
            <a:pPr algn="ctr"/>
            <a:r>
              <a:rPr lang="zh-CN" altLang="en-US" sz="6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录</a:t>
            </a:r>
          </a:p>
        </p:txBody>
      </p:sp>
      <p:grpSp>
        <p:nvGrpSpPr>
          <p:cNvPr id="2" name="组合 1">
            <a:extLst>
              <a:ext uri="{FF2B5EF4-FFF2-40B4-BE49-F238E27FC236}">
                <a16:creationId xmlns:a16="http://schemas.microsoft.com/office/drawing/2014/main" id="{C580C126-9154-0B52-64DA-2949E20F0C6B}"/>
              </a:ext>
            </a:extLst>
          </p:cNvPr>
          <p:cNvGrpSpPr/>
          <p:nvPr/>
        </p:nvGrpSpPr>
        <p:grpSpPr>
          <a:xfrm>
            <a:off x="4572839" y="5164449"/>
            <a:ext cx="828000" cy="828000"/>
            <a:chOff x="2405971" y="2838627"/>
            <a:chExt cx="828000" cy="828000"/>
          </a:xfrm>
        </p:grpSpPr>
        <p:sp>
          <p:nvSpPr>
            <p:cNvPr id="12" name="椭圆 11">
              <a:extLst>
                <a:ext uri="{FF2B5EF4-FFF2-40B4-BE49-F238E27FC236}">
                  <a16:creationId xmlns:a16="http://schemas.microsoft.com/office/drawing/2014/main" id="{242F20EF-A45F-91E9-1AA6-001E94D3B29D}"/>
                </a:ext>
              </a:extLst>
            </p:cNvPr>
            <p:cNvSpPr>
              <a:spLocks noChangeAspect="1"/>
            </p:cNvSpPr>
            <p:nvPr/>
          </p:nvSpPr>
          <p:spPr>
            <a:xfrm>
              <a:off x="2405971" y="2838627"/>
              <a:ext cx="828000" cy="828000"/>
            </a:xfrm>
            <a:prstGeom prst="ellipse">
              <a:avLst/>
            </a:prstGeom>
            <a:solidFill>
              <a:schemeClr val="bg1"/>
            </a:solidFill>
            <a:ln w="38100">
              <a:solidFill>
                <a:srgbClr val="DC25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A3C4CED-154C-94D0-46D0-D0FD6B5F61A0}"/>
                </a:ext>
              </a:extLst>
            </p:cNvPr>
            <p:cNvSpPr txBox="1"/>
            <p:nvPr/>
          </p:nvSpPr>
          <p:spPr>
            <a:xfrm>
              <a:off x="2482964" y="2991017"/>
              <a:ext cx="674014" cy="521970"/>
            </a:xfrm>
            <a:prstGeom prst="rect">
              <a:avLst/>
            </a:prstGeom>
            <a:noFill/>
            <a:ln>
              <a:noFill/>
            </a:ln>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04</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sp>
        <p:nvSpPr>
          <p:cNvPr id="18" name="文本框 17">
            <a:extLst>
              <a:ext uri="{FF2B5EF4-FFF2-40B4-BE49-F238E27FC236}">
                <a16:creationId xmlns:a16="http://schemas.microsoft.com/office/drawing/2014/main" id="{F8699DA8-AF19-B8DA-44E7-36C4003AE620}"/>
              </a:ext>
            </a:extLst>
          </p:cNvPr>
          <p:cNvSpPr txBox="1"/>
          <p:nvPr/>
        </p:nvSpPr>
        <p:spPr>
          <a:xfrm>
            <a:off x="5940686" y="5193728"/>
            <a:ext cx="5001431" cy="769441"/>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结果与总结</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a:p>
            <a:r>
              <a:rPr lang="en-US" altLang="zh-CN" sz="20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rPr>
              <a:t>Result</a:t>
            </a:r>
            <a:endParaRPr lang="da-DK" altLang="zh-CN" sz="20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53" presetClass="entr" presetSubtype="16"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nodeType="withEffect">
                                  <p:stCondLst>
                                    <p:cond delay="25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22" presetClass="entr" presetSubtype="8"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par>
                                <p:cTn id="38" presetID="53" presetClass="entr" presetSubtype="16" fill="hold" nodeType="withEffect">
                                  <p:stCondLst>
                                    <p:cond delay="25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par>
                                <p:cTn id="43" presetID="22" presetClass="entr" presetSubtype="8" fill="hold" grpId="0" nodeType="withEffect">
                                  <p:stCondLst>
                                    <p:cond delay="50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7" grpId="0"/>
      <p:bldP spid="21" grpId="0"/>
      <p:bldP spid="22" grpId="0"/>
      <p:bldP spid="25" grpId="0"/>
      <p:bldP spid="8"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20</a:t>
            </a:fld>
            <a:endParaRPr lang="en-US" altLang="zh-CN" dirty="0"/>
          </a:p>
        </p:txBody>
      </p:sp>
      <p:grpSp>
        <p:nvGrpSpPr>
          <p:cNvPr id="53" name="组合 52"/>
          <p:cNvGrpSpPr/>
          <p:nvPr/>
        </p:nvGrpSpPr>
        <p:grpSpPr>
          <a:xfrm>
            <a:off x="162696" y="180621"/>
            <a:ext cx="11922624" cy="1059344"/>
            <a:chOff x="269376" y="639726"/>
            <a:chExt cx="11922624" cy="1059344"/>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95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CNN &amp; </a:t>
              </a:r>
              <a:r>
                <a:rPr lang="en-US" altLang="zh-CN" sz="2800" b="1" i="0" dirty="0" err="1">
                  <a:latin typeface="微软雅黑" panose="020B0503020204020204" charset="-122"/>
                  <a:ea typeface="微软雅黑" panose="020B0503020204020204" charset="-122"/>
                </a:rPr>
                <a:t>ResNet</a:t>
              </a:r>
              <a:endParaRPr lang="en-US" altLang="zh-CN" sz="2800" b="1" i="0" dirty="0">
                <a:latin typeface="微软雅黑" panose="020B0503020204020204" charset="-122"/>
                <a:ea typeface="微软雅黑" panose="020B0503020204020204" charset="-122"/>
              </a:endParaRPr>
            </a:p>
            <a:p>
              <a:pPr eaLnBrk="1" hangingPunct="1">
                <a:defRPr/>
              </a:pPr>
              <a:endParaRPr lang="zh-CN" altLang="en-US" sz="2800" b="1" i="0" dirty="0">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4" name="文本框 3">
            <a:extLst>
              <a:ext uri="{FF2B5EF4-FFF2-40B4-BE49-F238E27FC236}">
                <a16:creationId xmlns:a16="http://schemas.microsoft.com/office/drawing/2014/main" id="{526FB47A-06C2-0BB0-87F6-B44C000B1C29}"/>
              </a:ext>
            </a:extLst>
          </p:cNvPr>
          <p:cNvSpPr txBox="1"/>
          <p:nvPr/>
        </p:nvSpPr>
        <p:spPr>
          <a:xfrm>
            <a:off x="927100" y="1266626"/>
            <a:ext cx="5168900" cy="830997"/>
          </a:xfrm>
          <a:prstGeom prst="rect">
            <a:avLst/>
          </a:prstGeom>
          <a:noFill/>
        </p:spPr>
        <p:txBody>
          <a:bodyPr wrap="square" rtlCol="0">
            <a:spAutoFit/>
          </a:bodyPr>
          <a:lstStyle/>
          <a:p>
            <a:r>
              <a:rPr lang="en-US" altLang="zh-CN" sz="2400" b="1" dirty="0">
                <a:latin typeface="+mj-ea"/>
                <a:ea typeface="+mj-ea"/>
              </a:rPr>
              <a:t>Training Settings</a:t>
            </a:r>
          </a:p>
          <a:p>
            <a:endParaRPr lang="zh-CN" altLang="en-US" sz="2400" b="1" dirty="0">
              <a:latin typeface="+mj-ea"/>
              <a:ea typeface="+mj-ea"/>
            </a:endParaRPr>
          </a:p>
        </p:txBody>
      </p:sp>
      <p:sp>
        <p:nvSpPr>
          <p:cNvPr id="5" name="文本框 4">
            <a:extLst>
              <a:ext uri="{FF2B5EF4-FFF2-40B4-BE49-F238E27FC236}">
                <a16:creationId xmlns:a16="http://schemas.microsoft.com/office/drawing/2014/main" id="{7BA90525-E83B-A41B-E65B-334BFBFE22F8}"/>
              </a:ext>
            </a:extLst>
          </p:cNvPr>
          <p:cNvSpPr txBox="1"/>
          <p:nvPr/>
        </p:nvSpPr>
        <p:spPr>
          <a:xfrm>
            <a:off x="1009601" y="2124284"/>
            <a:ext cx="6273800" cy="2031325"/>
          </a:xfrm>
          <a:prstGeom prst="rect">
            <a:avLst/>
          </a:prstGeom>
          <a:noFill/>
        </p:spPr>
        <p:txBody>
          <a:bodyPr wrap="square" rtlCol="0">
            <a:spAutoFit/>
          </a:bodyPr>
          <a:lstStyle/>
          <a:p>
            <a:r>
              <a:rPr lang="en-US" altLang="zh-CN" dirty="0" err="1"/>
              <a:t>rand_seed</a:t>
            </a:r>
            <a:r>
              <a:rPr lang="en-US" altLang="zh-CN" dirty="0"/>
              <a:t>: 114514</a:t>
            </a:r>
          </a:p>
          <a:p>
            <a:r>
              <a:rPr lang="en-US" altLang="zh-CN" dirty="0" err="1"/>
              <a:t>batch_size</a:t>
            </a:r>
            <a:r>
              <a:rPr lang="en-US" altLang="zh-CN" dirty="0"/>
              <a:t>: 32</a:t>
            </a:r>
          </a:p>
          <a:p>
            <a:r>
              <a:rPr lang="en-US" altLang="zh-CN" dirty="0" err="1"/>
              <a:t>lr</a:t>
            </a:r>
            <a:r>
              <a:rPr lang="en-US" altLang="zh-CN" dirty="0"/>
              <a:t>: 0.0001</a:t>
            </a:r>
          </a:p>
          <a:p>
            <a:r>
              <a:rPr lang="en-US" altLang="zh-CN" dirty="0" err="1"/>
              <a:t>epoches</a:t>
            </a:r>
            <a:r>
              <a:rPr lang="en-US" altLang="zh-CN" dirty="0"/>
              <a:t>: 100</a:t>
            </a:r>
          </a:p>
          <a:p>
            <a:r>
              <a:rPr lang="en-US" altLang="zh-CN" dirty="0" err="1"/>
              <a:t>eval_every</a:t>
            </a:r>
            <a:r>
              <a:rPr lang="en-US" altLang="zh-CN" dirty="0"/>
              <a:t>: 1</a:t>
            </a:r>
          </a:p>
          <a:p>
            <a:endParaRPr lang="en-US" altLang="zh-CN" dirty="0"/>
          </a:p>
          <a:p>
            <a:r>
              <a:rPr lang="en-US" altLang="zh-CN" dirty="0"/>
              <a:t>Optimizer: Adam</a:t>
            </a:r>
            <a:endParaRPr lang="zh-CN" altLang="en-US" dirty="0"/>
          </a:p>
        </p:txBody>
      </p:sp>
    </p:spTree>
    <p:extLst>
      <p:ext uri="{BB962C8B-B14F-4D97-AF65-F5344CB8AC3E}">
        <p14:creationId xmlns:p14="http://schemas.microsoft.com/office/powerpoint/2010/main" val="3137402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21</a:t>
            </a:fld>
            <a:endParaRPr lang="en-US" altLang="zh-CN" dirty="0"/>
          </a:p>
        </p:txBody>
      </p:sp>
      <p:grpSp>
        <p:nvGrpSpPr>
          <p:cNvPr id="53" name="组合 52"/>
          <p:cNvGrpSpPr/>
          <p:nvPr/>
        </p:nvGrpSpPr>
        <p:grpSpPr>
          <a:xfrm>
            <a:off x="162696" y="180621"/>
            <a:ext cx="11922624" cy="1059344"/>
            <a:chOff x="269376" y="639726"/>
            <a:chExt cx="11922624" cy="1059344"/>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95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CNN &amp; </a:t>
              </a:r>
              <a:r>
                <a:rPr lang="en-US" altLang="zh-CN" sz="2800" b="1" i="0" dirty="0" err="1">
                  <a:latin typeface="微软雅黑" panose="020B0503020204020204" charset="-122"/>
                  <a:ea typeface="微软雅黑" panose="020B0503020204020204" charset="-122"/>
                </a:rPr>
                <a:t>ResNet</a:t>
              </a:r>
              <a:endParaRPr lang="en-US" altLang="zh-CN" sz="2800" b="1" i="0" dirty="0">
                <a:latin typeface="微软雅黑" panose="020B0503020204020204" charset="-122"/>
                <a:ea typeface="微软雅黑" panose="020B0503020204020204" charset="-122"/>
              </a:endParaRPr>
            </a:p>
            <a:p>
              <a:pPr eaLnBrk="1" hangingPunct="1">
                <a:defRPr/>
              </a:pPr>
              <a:endParaRPr lang="zh-CN" altLang="en-US" sz="2800" b="1" i="0" dirty="0">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pic>
        <p:nvPicPr>
          <p:cNvPr id="9" name="图片 8">
            <a:extLst>
              <a:ext uri="{FF2B5EF4-FFF2-40B4-BE49-F238E27FC236}">
                <a16:creationId xmlns:a16="http://schemas.microsoft.com/office/drawing/2014/main" id="{4A02F610-704D-B1B5-C561-A47BEE228B78}"/>
              </a:ext>
            </a:extLst>
          </p:cNvPr>
          <p:cNvPicPr>
            <a:picLocks noChangeAspect="1"/>
          </p:cNvPicPr>
          <p:nvPr/>
        </p:nvPicPr>
        <p:blipFill>
          <a:blip r:embed="rId6"/>
          <a:stretch>
            <a:fillRect/>
          </a:stretch>
        </p:blipFill>
        <p:spPr>
          <a:xfrm>
            <a:off x="766263" y="1287429"/>
            <a:ext cx="7364067" cy="4577663"/>
          </a:xfrm>
          <a:prstGeom prst="rect">
            <a:avLst/>
          </a:prstGeom>
        </p:spPr>
      </p:pic>
      <p:pic>
        <p:nvPicPr>
          <p:cNvPr id="11" name="图片 10">
            <a:extLst>
              <a:ext uri="{FF2B5EF4-FFF2-40B4-BE49-F238E27FC236}">
                <a16:creationId xmlns:a16="http://schemas.microsoft.com/office/drawing/2014/main" id="{38B6BFDC-1178-2EE7-8C12-57CF41C4E0B2}"/>
              </a:ext>
            </a:extLst>
          </p:cNvPr>
          <p:cNvPicPr>
            <a:picLocks noChangeAspect="1"/>
          </p:cNvPicPr>
          <p:nvPr/>
        </p:nvPicPr>
        <p:blipFill>
          <a:blip r:embed="rId7"/>
          <a:stretch>
            <a:fillRect/>
          </a:stretch>
        </p:blipFill>
        <p:spPr>
          <a:xfrm>
            <a:off x="8724902" y="1452584"/>
            <a:ext cx="3080037" cy="1455247"/>
          </a:xfrm>
          <a:prstGeom prst="rect">
            <a:avLst/>
          </a:prstGeom>
        </p:spPr>
      </p:pic>
      <p:sp>
        <p:nvSpPr>
          <p:cNvPr id="12" name="文本框 11">
            <a:extLst>
              <a:ext uri="{FF2B5EF4-FFF2-40B4-BE49-F238E27FC236}">
                <a16:creationId xmlns:a16="http://schemas.microsoft.com/office/drawing/2014/main" id="{E7EE1F92-6D2C-0F32-15AD-46BB8B074A3D}"/>
              </a:ext>
            </a:extLst>
          </p:cNvPr>
          <p:cNvSpPr txBox="1"/>
          <p:nvPr/>
        </p:nvSpPr>
        <p:spPr>
          <a:xfrm>
            <a:off x="8997950" y="3891039"/>
            <a:ext cx="2355850" cy="646331"/>
          </a:xfrm>
          <a:prstGeom prst="rect">
            <a:avLst/>
          </a:prstGeom>
          <a:noFill/>
        </p:spPr>
        <p:txBody>
          <a:bodyPr wrap="square" rtlCol="0">
            <a:spAutoFit/>
          </a:bodyPr>
          <a:lstStyle/>
          <a:p>
            <a:r>
              <a:rPr lang="zh-CN" altLang="en-US" dirty="0"/>
              <a:t>准确率不过</a:t>
            </a:r>
            <a:r>
              <a:rPr lang="en-US" altLang="zh-CN" dirty="0"/>
              <a:t>80</a:t>
            </a:r>
          </a:p>
          <a:p>
            <a:r>
              <a:rPr lang="en-US" altLang="zh-CN" dirty="0"/>
              <a:t>V3</a:t>
            </a:r>
            <a:r>
              <a:rPr lang="zh-CN" altLang="en-US" dirty="0"/>
              <a:t>效果最好</a:t>
            </a:r>
          </a:p>
        </p:txBody>
      </p:sp>
    </p:spTree>
    <p:extLst>
      <p:ext uri="{BB962C8B-B14F-4D97-AF65-F5344CB8AC3E}">
        <p14:creationId xmlns:p14="http://schemas.microsoft.com/office/powerpoint/2010/main" val="795906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22</a:t>
            </a:fld>
            <a:endParaRPr lang="en-US" altLang="zh-CN" dirty="0"/>
          </a:p>
        </p:txBody>
      </p:sp>
      <p:grpSp>
        <p:nvGrpSpPr>
          <p:cNvPr id="53" name="组合 52"/>
          <p:cNvGrpSpPr/>
          <p:nvPr/>
        </p:nvGrpSpPr>
        <p:grpSpPr>
          <a:xfrm>
            <a:off x="162696" y="180621"/>
            <a:ext cx="11922624" cy="1059344"/>
            <a:chOff x="269376" y="639726"/>
            <a:chExt cx="11922624" cy="1059344"/>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95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CNN &amp; </a:t>
              </a:r>
              <a:r>
                <a:rPr lang="en-US" altLang="zh-CN" sz="2800" b="1" i="0" dirty="0" err="1">
                  <a:latin typeface="微软雅黑" panose="020B0503020204020204" charset="-122"/>
                  <a:ea typeface="微软雅黑" panose="020B0503020204020204" charset="-122"/>
                </a:rPr>
                <a:t>ResNet</a:t>
              </a:r>
              <a:endParaRPr lang="en-US" altLang="zh-CN" sz="2800" b="1" i="0" dirty="0">
                <a:latin typeface="微软雅黑" panose="020B0503020204020204" charset="-122"/>
                <a:ea typeface="微软雅黑" panose="020B0503020204020204" charset="-122"/>
              </a:endParaRPr>
            </a:p>
            <a:p>
              <a:pPr eaLnBrk="1" hangingPunct="1">
                <a:defRPr/>
              </a:pPr>
              <a:endParaRPr lang="zh-CN" altLang="en-US" sz="2800" b="1" i="0" dirty="0">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12" name="文本框 11">
            <a:extLst>
              <a:ext uri="{FF2B5EF4-FFF2-40B4-BE49-F238E27FC236}">
                <a16:creationId xmlns:a16="http://schemas.microsoft.com/office/drawing/2014/main" id="{E7EE1F92-6D2C-0F32-15AD-46BB8B074A3D}"/>
              </a:ext>
            </a:extLst>
          </p:cNvPr>
          <p:cNvSpPr txBox="1"/>
          <p:nvPr/>
        </p:nvSpPr>
        <p:spPr>
          <a:xfrm>
            <a:off x="1009601" y="1414183"/>
            <a:ext cx="2355850" cy="369332"/>
          </a:xfrm>
          <a:prstGeom prst="rect">
            <a:avLst/>
          </a:prstGeom>
          <a:noFill/>
        </p:spPr>
        <p:txBody>
          <a:bodyPr wrap="square" rtlCol="0">
            <a:spAutoFit/>
          </a:bodyPr>
          <a:lstStyle/>
          <a:p>
            <a:r>
              <a:rPr lang="zh-CN" altLang="en-US" dirty="0"/>
              <a:t>分类器性能？</a:t>
            </a:r>
          </a:p>
        </p:txBody>
      </p:sp>
      <p:pic>
        <p:nvPicPr>
          <p:cNvPr id="3" name="图片 2">
            <a:extLst>
              <a:ext uri="{FF2B5EF4-FFF2-40B4-BE49-F238E27FC236}">
                <a16:creationId xmlns:a16="http://schemas.microsoft.com/office/drawing/2014/main" id="{B4C0B230-58D1-292A-92DF-1BFA95FB1E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31551" y="1353901"/>
            <a:ext cx="2925597" cy="4964349"/>
          </a:xfrm>
          <a:prstGeom prst="rect">
            <a:avLst/>
          </a:prstGeom>
        </p:spPr>
      </p:pic>
      <p:sp>
        <p:nvSpPr>
          <p:cNvPr id="4" name="文本框 3">
            <a:extLst>
              <a:ext uri="{FF2B5EF4-FFF2-40B4-BE49-F238E27FC236}">
                <a16:creationId xmlns:a16="http://schemas.microsoft.com/office/drawing/2014/main" id="{6BFE7D45-0DFD-FB99-1108-0BD3B43E5140}"/>
              </a:ext>
            </a:extLst>
          </p:cNvPr>
          <p:cNvSpPr txBox="1"/>
          <p:nvPr/>
        </p:nvSpPr>
        <p:spPr>
          <a:xfrm>
            <a:off x="1009601" y="1957733"/>
            <a:ext cx="2355850" cy="369332"/>
          </a:xfrm>
          <a:prstGeom prst="rect">
            <a:avLst/>
          </a:prstGeom>
          <a:noFill/>
        </p:spPr>
        <p:txBody>
          <a:bodyPr wrap="square" rtlCol="0">
            <a:spAutoFit/>
          </a:bodyPr>
          <a:lstStyle/>
          <a:p>
            <a:r>
              <a:rPr lang="zh-CN" altLang="en-US" dirty="0"/>
              <a:t>换</a:t>
            </a:r>
            <a:r>
              <a:rPr lang="en-US" altLang="zh-CN" dirty="0"/>
              <a:t>Resnet18</a:t>
            </a:r>
            <a:r>
              <a:rPr lang="zh-CN" altLang="en-US" dirty="0"/>
              <a:t>！</a:t>
            </a:r>
          </a:p>
        </p:txBody>
      </p:sp>
    </p:spTree>
    <p:extLst>
      <p:ext uri="{BB962C8B-B14F-4D97-AF65-F5344CB8AC3E}">
        <p14:creationId xmlns:p14="http://schemas.microsoft.com/office/powerpoint/2010/main" val="3370495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23</a:t>
            </a:fld>
            <a:endParaRPr lang="en-US" altLang="zh-CN" dirty="0"/>
          </a:p>
        </p:txBody>
      </p:sp>
      <p:grpSp>
        <p:nvGrpSpPr>
          <p:cNvPr id="53" name="组合 52"/>
          <p:cNvGrpSpPr/>
          <p:nvPr/>
        </p:nvGrpSpPr>
        <p:grpSpPr>
          <a:xfrm>
            <a:off x="162696" y="180621"/>
            <a:ext cx="11922624" cy="1059344"/>
            <a:chOff x="269376" y="639726"/>
            <a:chExt cx="11922624" cy="1059344"/>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95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CNN &amp; </a:t>
              </a:r>
              <a:r>
                <a:rPr lang="en-US" altLang="zh-CN" sz="2800" b="1" i="0" dirty="0" err="1">
                  <a:latin typeface="微软雅黑" panose="020B0503020204020204" charset="-122"/>
                  <a:ea typeface="微软雅黑" panose="020B0503020204020204" charset="-122"/>
                </a:rPr>
                <a:t>ResNet</a:t>
              </a:r>
              <a:endParaRPr lang="en-US" altLang="zh-CN" sz="2800" b="1" i="0" dirty="0">
                <a:latin typeface="微软雅黑" panose="020B0503020204020204" charset="-122"/>
                <a:ea typeface="微软雅黑" panose="020B0503020204020204" charset="-122"/>
              </a:endParaRPr>
            </a:p>
            <a:p>
              <a:pPr eaLnBrk="1" hangingPunct="1">
                <a:defRPr/>
              </a:pPr>
              <a:endParaRPr lang="zh-CN" altLang="en-US" sz="2800" b="1" i="0" dirty="0">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12" name="文本框 11">
            <a:extLst>
              <a:ext uri="{FF2B5EF4-FFF2-40B4-BE49-F238E27FC236}">
                <a16:creationId xmlns:a16="http://schemas.microsoft.com/office/drawing/2014/main" id="{E7EE1F92-6D2C-0F32-15AD-46BB8B074A3D}"/>
              </a:ext>
            </a:extLst>
          </p:cNvPr>
          <p:cNvSpPr txBox="1"/>
          <p:nvPr/>
        </p:nvSpPr>
        <p:spPr>
          <a:xfrm>
            <a:off x="1009601" y="1414183"/>
            <a:ext cx="2355850" cy="369332"/>
          </a:xfrm>
          <a:prstGeom prst="rect">
            <a:avLst/>
          </a:prstGeom>
          <a:noFill/>
        </p:spPr>
        <p:txBody>
          <a:bodyPr wrap="square" rtlCol="0">
            <a:spAutoFit/>
          </a:bodyPr>
          <a:lstStyle/>
          <a:p>
            <a:r>
              <a:rPr lang="zh-CN" altLang="en-US" dirty="0"/>
              <a:t>重写输入层和输出层</a:t>
            </a:r>
          </a:p>
        </p:txBody>
      </p:sp>
      <p:pic>
        <p:nvPicPr>
          <p:cNvPr id="5" name="图片 4">
            <a:extLst>
              <a:ext uri="{FF2B5EF4-FFF2-40B4-BE49-F238E27FC236}">
                <a16:creationId xmlns:a16="http://schemas.microsoft.com/office/drawing/2014/main" id="{2409B2FB-7CB3-A8CD-33EC-D29E599E205F}"/>
              </a:ext>
            </a:extLst>
          </p:cNvPr>
          <p:cNvPicPr>
            <a:picLocks noChangeAspect="1"/>
          </p:cNvPicPr>
          <p:nvPr/>
        </p:nvPicPr>
        <p:blipFill>
          <a:blip r:embed="rId6"/>
          <a:stretch>
            <a:fillRect/>
          </a:stretch>
        </p:blipFill>
        <p:spPr>
          <a:xfrm>
            <a:off x="812800" y="2201401"/>
            <a:ext cx="10566400" cy="3121240"/>
          </a:xfrm>
          <a:prstGeom prst="rect">
            <a:avLst/>
          </a:prstGeom>
        </p:spPr>
      </p:pic>
    </p:spTree>
    <p:extLst>
      <p:ext uri="{BB962C8B-B14F-4D97-AF65-F5344CB8AC3E}">
        <p14:creationId xmlns:p14="http://schemas.microsoft.com/office/powerpoint/2010/main" val="2590328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24</a:t>
            </a:fld>
            <a:endParaRPr lang="en-US" altLang="zh-CN" dirty="0"/>
          </a:p>
        </p:txBody>
      </p:sp>
      <p:grpSp>
        <p:nvGrpSpPr>
          <p:cNvPr id="53" name="组合 52"/>
          <p:cNvGrpSpPr/>
          <p:nvPr/>
        </p:nvGrpSpPr>
        <p:grpSpPr>
          <a:xfrm>
            <a:off x="162696" y="180621"/>
            <a:ext cx="11922624" cy="1059344"/>
            <a:chOff x="269376" y="639726"/>
            <a:chExt cx="11922624" cy="1059344"/>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95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CNN &amp; </a:t>
              </a:r>
              <a:r>
                <a:rPr lang="en-US" altLang="zh-CN" sz="2800" b="1" i="0" dirty="0" err="1">
                  <a:latin typeface="微软雅黑" panose="020B0503020204020204" charset="-122"/>
                  <a:ea typeface="微软雅黑" panose="020B0503020204020204" charset="-122"/>
                </a:rPr>
                <a:t>ResNet</a:t>
              </a:r>
              <a:endParaRPr lang="en-US" altLang="zh-CN" sz="2800" b="1" i="0" dirty="0">
                <a:latin typeface="微软雅黑" panose="020B0503020204020204" charset="-122"/>
                <a:ea typeface="微软雅黑" panose="020B0503020204020204" charset="-122"/>
              </a:endParaRPr>
            </a:p>
            <a:p>
              <a:pPr eaLnBrk="1" hangingPunct="1">
                <a:defRPr/>
              </a:pPr>
              <a:endParaRPr lang="zh-CN" altLang="en-US" sz="2800" b="1" i="0" dirty="0">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pic>
        <p:nvPicPr>
          <p:cNvPr id="7" name="图片 6">
            <a:extLst>
              <a:ext uri="{FF2B5EF4-FFF2-40B4-BE49-F238E27FC236}">
                <a16:creationId xmlns:a16="http://schemas.microsoft.com/office/drawing/2014/main" id="{76012817-3527-03FF-76E5-C7E003F03167}"/>
              </a:ext>
            </a:extLst>
          </p:cNvPr>
          <p:cNvPicPr>
            <a:picLocks noChangeAspect="1"/>
          </p:cNvPicPr>
          <p:nvPr/>
        </p:nvPicPr>
        <p:blipFill>
          <a:blip r:embed="rId6"/>
          <a:stretch>
            <a:fillRect/>
          </a:stretch>
        </p:blipFill>
        <p:spPr>
          <a:xfrm>
            <a:off x="1482018" y="1134979"/>
            <a:ext cx="9174815" cy="5586496"/>
          </a:xfrm>
          <a:prstGeom prst="rect">
            <a:avLst/>
          </a:prstGeom>
        </p:spPr>
      </p:pic>
    </p:spTree>
    <p:extLst>
      <p:ext uri="{BB962C8B-B14F-4D97-AF65-F5344CB8AC3E}">
        <p14:creationId xmlns:p14="http://schemas.microsoft.com/office/powerpoint/2010/main" val="3681589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666875" y="1718295"/>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04</a:t>
            </a:r>
          </a:p>
        </p:txBody>
      </p:sp>
      <p:grpSp>
        <p:nvGrpSpPr>
          <p:cNvPr id="15" name="组合 14"/>
          <p:cNvGrpSpPr/>
          <p:nvPr/>
        </p:nvGrpSpPr>
        <p:grpSpPr>
          <a:xfrm>
            <a:off x="5554037" y="324165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995286" y="2960372"/>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THREE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pic>
        <p:nvPicPr>
          <p:cNvPr id="6" name="图片 5"/>
          <p:cNvPicPr>
            <a:picLocks noChangeAspect="1"/>
          </p:cNvPicPr>
          <p:nvPr/>
        </p:nvPicPr>
        <p:blipFill>
          <a:blip r:embed="rId4"/>
          <a:stretch>
            <a:fillRect/>
          </a:stretch>
        </p:blipFill>
        <p:spPr>
          <a:xfrm>
            <a:off x="11010265" y="184785"/>
            <a:ext cx="984250" cy="847725"/>
          </a:xfrm>
          <a:prstGeom prst="rect">
            <a:avLst/>
          </a:prstGeom>
        </p:spPr>
      </p:pic>
      <p:sp>
        <p:nvSpPr>
          <p:cNvPr id="4" name="文本框 3">
            <a:extLst>
              <a:ext uri="{FF2B5EF4-FFF2-40B4-BE49-F238E27FC236}">
                <a16:creationId xmlns:a16="http://schemas.microsoft.com/office/drawing/2014/main" id="{FB795572-7816-973C-609A-38E063AB447A}"/>
              </a:ext>
            </a:extLst>
          </p:cNvPr>
          <p:cNvSpPr txBox="1"/>
          <p:nvPr/>
        </p:nvSpPr>
        <p:spPr>
          <a:xfrm>
            <a:off x="5411244" y="2392471"/>
            <a:ext cx="5162400" cy="769441"/>
          </a:xfrm>
          <a:prstGeom prst="rect">
            <a:avLst/>
          </a:prstGeom>
          <a:noFill/>
        </p:spPr>
        <p:txBody>
          <a:bodyPr wrap="square" rtlCol="0">
            <a:spAutoFit/>
          </a:bodyPr>
          <a:lstStyle/>
          <a:p>
            <a:r>
              <a:rPr kumimoji="0" lang="zh-CN" altLang="en-US" sz="44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结果与总结</a:t>
            </a:r>
            <a:endParaRPr lang="zh-CN" altLang="en-US" dirty="0"/>
          </a:p>
        </p:txBody>
      </p:sp>
      <p:sp>
        <p:nvSpPr>
          <p:cNvPr id="7" name="文本框 6">
            <a:extLst>
              <a:ext uri="{FF2B5EF4-FFF2-40B4-BE49-F238E27FC236}">
                <a16:creationId xmlns:a16="http://schemas.microsoft.com/office/drawing/2014/main" id="{1CD7D182-30BD-3380-BBD5-2D59F6C9F98D}"/>
              </a:ext>
            </a:extLst>
          </p:cNvPr>
          <p:cNvSpPr txBox="1"/>
          <p:nvPr/>
        </p:nvSpPr>
        <p:spPr>
          <a:xfrm>
            <a:off x="5488006" y="3491206"/>
            <a:ext cx="4645651" cy="39878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CNN &amp;</a:t>
            </a:r>
            <a:r>
              <a:rPr lang="en-US" altLang="zh-CN" sz="2000" dirty="0" err="1">
                <a:latin typeface="Times New Roman" panose="02020603050405020304" pitchFamily="18" charset="0"/>
                <a:cs typeface="Times New Roman" panose="02020603050405020304" pitchFamily="18" charset="0"/>
              </a:rPr>
              <a:t>ResNet</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0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6" presetClass="entr" presetSubtype="37" fill="hold" grpId="0" nodeType="withEffect">
                                  <p:stCondLst>
                                    <p:cond delay="400"/>
                                  </p:stCondLst>
                                  <p:childTnLst>
                                    <p:set>
                                      <p:cBhvr>
                                        <p:cTn id="14" dur="1" fill="hold">
                                          <p:stCondLst>
                                            <p:cond delay="0"/>
                                          </p:stCondLst>
                                        </p:cTn>
                                        <p:tgtEl>
                                          <p:spTgt spid="16"/>
                                        </p:tgtEl>
                                        <p:attrNameLst>
                                          <p:attrName>style.visibility</p:attrName>
                                        </p:attrNameLst>
                                      </p:cBhvr>
                                      <p:to>
                                        <p:strVal val="visible"/>
                                      </p:to>
                                    </p:set>
                                    <p:animEffect transition="in" filter="barn(outVertical)">
                                      <p:cBhvr>
                                        <p:cTn id="15" dur="500"/>
                                        <p:tgtEl>
                                          <p:spTgt spid="16"/>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26</a:t>
            </a:fld>
            <a:endParaRPr lang="en-US" altLang="zh-CN" dirty="0"/>
          </a:p>
        </p:txBody>
      </p:sp>
      <p:grpSp>
        <p:nvGrpSpPr>
          <p:cNvPr id="53" name="组合 52"/>
          <p:cNvGrpSpPr/>
          <p:nvPr/>
        </p:nvGrpSpPr>
        <p:grpSpPr>
          <a:xfrm>
            <a:off x="162696" y="180621"/>
            <a:ext cx="11922624" cy="1059344"/>
            <a:chOff x="269376" y="639726"/>
            <a:chExt cx="11922624" cy="1059344"/>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95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CNN &amp; </a:t>
              </a:r>
              <a:r>
                <a:rPr lang="en-US" altLang="zh-CN" sz="2800" b="1" i="0" dirty="0" err="1">
                  <a:latin typeface="微软雅黑" panose="020B0503020204020204" charset="-122"/>
                  <a:ea typeface="微软雅黑" panose="020B0503020204020204" charset="-122"/>
                </a:rPr>
                <a:t>ResNet</a:t>
              </a:r>
              <a:endParaRPr lang="en-US" altLang="zh-CN" sz="2800" b="1" i="0" dirty="0">
                <a:latin typeface="微软雅黑" panose="020B0503020204020204" charset="-122"/>
                <a:ea typeface="微软雅黑" panose="020B0503020204020204" charset="-122"/>
              </a:endParaRPr>
            </a:p>
            <a:p>
              <a:pPr eaLnBrk="1" hangingPunct="1">
                <a:defRPr/>
              </a:pPr>
              <a:endParaRPr lang="zh-CN" altLang="en-US" sz="2800" b="1" i="0" dirty="0">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pic>
        <p:nvPicPr>
          <p:cNvPr id="3" name="图片 2">
            <a:extLst>
              <a:ext uri="{FF2B5EF4-FFF2-40B4-BE49-F238E27FC236}">
                <a16:creationId xmlns:a16="http://schemas.microsoft.com/office/drawing/2014/main" id="{3FA41957-E3AF-B939-F79B-96EE7C229BD4}"/>
              </a:ext>
            </a:extLst>
          </p:cNvPr>
          <p:cNvPicPr>
            <a:picLocks noChangeAspect="1"/>
          </p:cNvPicPr>
          <p:nvPr/>
        </p:nvPicPr>
        <p:blipFill rotWithShape="1">
          <a:blip r:embed="rId6"/>
          <a:srcRect b="53497"/>
          <a:stretch/>
        </p:blipFill>
        <p:spPr>
          <a:xfrm>
            <a:off x="667838" y="2083232"/>
            <a:ext cx="5657850" cy="801720"/>
          </a:xfrm>
          <a:prstGeom prst="rect">
            <a:avLst/>
          </a:prstGeom>
        </p:spPr>
      </p:pic>
      <p:pic>
        <p:nvPicPr>
          <p:cNvPr id="5" name="图片 4">
            <a:extLst>
              <a:ext uri="{FF2B5EF4-FFF2-40B4-BE49-F238E27FC236}">
                <a16:creationId xmlns:a16="http://schemas.microsoft.com/office/drawing/2014/main" id="{DEABA312-5B88-8520-A503-7A2384132146}"/>
              </a:ext>
            </a:extLst>
          </p:cNvPr>
          <p:cNvPicPr>
            <a:picLocks noChangeAspect="1"/>
          </p:cNvPicPr>
          <p:nvPr/>
        </p:nvPicPr>
        <p:blipFill rotWithShape="1">
          <a:blip r:embed="rId7"/>
          <a:srcRect b="51910"/>
          <a:stretch/>
        </p:blipFill>
        <p:spPr>
          <a:xfrm>
            <a:off x="766263" y="4070350"/>
            <a:ext cx="5915851" cy="801720"/>
          </a:xfrm>
          <a:prstGeom prst="rect">
            <a:avLst/>
          </a:prstGeom>
        </p:spPr>
      </p:pic>
      <p:sp>
        <p:nvSpPr>
          <p:cNvPr id="6" name="文本框 5">
            <a:extLst>
              <a:ext uri="{FF2B5EF4-FFF2-40B4-BE49-F238E27FC236}">
                <a16:creationId xmlns:a16="http://schemas.microsoft.com/office/drawing/2014/main" id="{C9D82B2F-1CBE-2417-582C-269C94F0FD9B}"/>
              </a:ext>
            </a:extLst>
          </p:cNvPr>
          <p:cNvSpPr txBox="1"/>
          <p:nvPr/>
        </p:nvSpPr>
        <p:spPr>
          <a:xfrm>
            <a:off x="2438400" y="3244334"/>
            <a:ext cx="2857500" cy="369332"/>
          </a:xfrm>
          <a:prstGeom prst="rect">
            <a:avLst/>
          </a:prstGeom>
          <a:noFill/>
        </p:spPr>
        <p:txBody>
          <a:bodyPr wrap="square" rtlCol="0">
            <a:spAutoFit/>
          </a:bodyPr>
          <a:lstStyle/>
          <a:p>
            <a:r>
              <a:rPr lang="en-US" altLang="zh-CN" dirty="0"/>
              <a:t>Kaggle, CNN1D</a:t>
            </a:r>
          </a:p>
        </p:txBody>
      </p:sp>
      <p:sp>
        <p:nvSpPr>
          <p:cNvPr id="8" name="文本框 7">
            <a:extLst>
              <a:ext uri="{FF2B5EF4-FFF2-40B4-BE49-F238E27FC236}">
                <a16:creationId xmlns:a16="http://schemas.microsoft.com/office/drawing/2014/main" id="{C3D8B288-8107-D878-2BC9-D0839981DDD6}"/>
              </a:ext>
            </a:extLst>
          </p:cNvPr>
          <p:cNvSpPr txBox="1"/>
          <p:nvPr/>
        </p:nvSpPr>
        <p:spPr>
          <a:xfrm>
            <a:off x="2438400" y="5144088"/>
            <a:ext cx="2857500" cy="369332"/>
          </a:xfrm>
          <a:prstGeom prst="rect">
            <a:avLst/>
          </a:prstGeom>
          <a:noFill/>
        </p:spPr>
        <p:txBody>
          <a:bodyPr wrap="square" rtlCol="0">
            <a:spAutoFit/>
          </a:bodyPr>
          <a:lstStyle/>
          <a:p>
            <a:r>
              <a:rPr lang="en-US" altLang="zh-CN" dirty="0"/>
              <a:t>Kaggle, CNN3D</a:t>
            </a:r>
          </a:p>
        </p:txBody>
      </p:sp>
      <p:pic>
        <p:nvPicPr>
          <p:cNvPr id="10" name="图片 9">
            <a:extLst>
              <a:ext uri="{FF2B5EF4-FFF2-40B4-BE49-F238E27FC236}">
                <a16:creationId xmlns:a16="http://schemas.microsoft.com/office/drawing/2014/main" id="{B75F45B9-7067-E753-66ED-9C1D0CE51CF3}"/>
              </a:ext>
            </a:extLst>
          </p:cNvPr>
          <p:cNvPicPr>
            <a:picLocks noChangeAspect="1"/>
          </p:cNvPicPr>
          <p:nvPr/>
        </p:nvPicPr>
        <p:blipFill>
          <a:blip r:embed="rId8"/>
          <a:stretch>
            <a:fillRect/>
          </a:stretch>
        </p:blipFill>
        <p:spPr>
          <a:xfrm>
            <a:off x="7731125" y="2222154"/>
            <a:ext cx="3295650" cy="523875"/>
          </a:xfrm>
          <a:prstGeom prst="rect">
            <a:avLst/>
          </a:prstGeom>
        </p:spPr>
      </p:pic>
      <p:sp>
        <p:nvSpPr>
          <p:cNvPr id="11" name="文本框 10">
            <a:extLst>
              <a:ext uri="{FF2B5EF4-FFF2-40B4-BE49-F238E27FC236}">
                <a16:creationId xmlns:a16="http://schemas.microsoft.com/office/drawing/2014/main" id="{C9B19581-C375-5880-6F6D-BEDF5EF4458C}"/>
              </a:ext>
            </a:extLst>
          </p:cNvPr>
          <p:cNvSpPr txBox="1"/>
          <p:nvPr/>
        </p:nvSpPr>
        <p:spPr>
          <a:xfrm>
            <a:off x="9378950" y="3125191"/>
            <a:ext cx="749300" cy="646331"/>
          </a:xfrm>
          <a:prstGeom prst="rect">
            <a:avLst/>
          </a:prstGeom>
          <a:noFill/>
        </p:spPr>
        <p:txBody>
          <a:bodyPr wrap="square" rtlCol="0">
            <a:spAutoFit/>
          </a:bodyPr>
          <a:lstStyle/>
          <a:p>
            <a:r>
              <a:rPr lang="en-US" altLang="zh-CN" dirty="0"/>
              <a:t>Ours</a:t>
            </a:r>
          </a:p>
          <a:p>
            <a:endParaRPr lang="en-US" altLang="zh-CN" dirty="0"/>
          </a:p>
        </p:txBody>
      </p:sp>
    </p:spTree>
    <p:extLst>
      <p:ext uri="{BB962C8B-B14F-4D97-AF65-F5344CB8AC3E}">
        <p14:creationId xmlns:p14="http://schemas.microsoft.com/office/powerpoint/2010/main" val="1994586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27</a:t>
            </a:fld>
            <a:endParaRPr lang="en-US" altLang="zh-CN" dirty="0"/>
          </a:p>
        </p:txBody>
      </p:sp>
      <p:grpSp>
        <p:nvGrpSpPr>
          <p:cNvPr id="53" name="组合 52"/>
          <p:cNvGrpSpPr/>
          <p:nvPr/>
        </p:nvGrpSpPr>
        <p:grpSpPr>
          <a:xfrm>
            <a:off x="162696" y="180621"/>
            <a:ext cx="11922624" cy="1490231"/>
            <a:chOff x="269376" y="639726"/>
            <a:chExt cx="11922624" cy="1490231"/>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1384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第四部分</a:t>
              </a:r>
              <a:r>
                <a:rPr lang="en-US" altLang="zh-CN" sz="2800" b="1" i="0" dirty="0">
                  <a:latin typeface="微软雅黑" panose="020B0503020204020204" charset="-122"/>
                  <a:ea typeface="微软雅黑" panose="020B0503020204020204" charset="-122"/>
                </a:rPr>
                <a:t> ·</a:t>
              </a:r>
              <a:r>
                <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结果与总结</a:t>
              </a:r>
              <a:endParaRPr lang="zh-CN" altLang="en-US" sz="2800" dirty="0"/>
            </a:p>
            <a:p>
              <a:pPr eaLnBrk="1" hangingPunct="1">
                <a:defRPr/>
              </a:pPr>
              <a:endParaRPr lang="en-US" altLang="zh-CN" sz="2800" b="1" i="0" dirty="0">
                <a:latin typeface="微软雅黑" panose="020B0503020204020204" charset="-122"/>
                <a:ea typeface="微软雅黑" panose="020B0503020204020204" charset="-122"/>
              </a:endParaRPr>
            </a:p>
            <a:p>
              <a:pPr eaLnBrk="1" hangingPunct="1">
                <a:defRPr/>
              </a:pPr>
              <a:endParaRPr lang="zh-CN" altLang="en-US" sz="2800" b="1" i="0" dirty="0">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4" name="文本框 3">
            <a:extLst>
              <a:ext uri="{FF2B5EF4-FFF2-40B4-BE49-F238E27FC236}">
                <a16:creationId xmlns:a16="http://schemas.microsoft.com/office/drawing/2014/main" id="{B7E8F76B-B181-10D0-F26B-4612A21723B5}"/>
              </a:ext>
            </a:extLst>
          </p:cNvPr>
          <p:cNvSpPr txBox="1"/>
          <p:nvPr/>
        </p:nvSpPr>
        <p:spPr>
          <a:xfrm>
            <a:off x="3771900" y="3327399"/>
            <a:ext cx="4368800" cy="1200329"/>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合适的数据：是否真的需要小波？</a:t>
            </a:r>
            <a:endParaRPr lang="en-US" altLang="zh-CN" dirty="0"/>
          </a:p>
          <a:p>
            <a:pPr marL="285750" indent="-285750">
              <a:buFont typeface="Wingdings" panose="05000000000000000000" pitchFamily="2" charset="2"/>
              <a:buChar char="l"/>
            </a:pPr>
            <a:r>
              <a:rPr lang="zh-CN" altLang="en-US" dirty="0"/>
              <a:t>分类器性能：在成熟的模型之上修改</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052200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文本框 10"/>
          <p:cNvSpPr>
            <a:spLocks noChangeArrowheads="1"/>
          </p:cNvSpPr>
          <p:nvPr/>
        </p:nvSpPr>
        <p:spPr bwMode="auto">
          <a:xfrm>
            <a:off x="2087701" y="5021845"/>
            <a:ext cx="80165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lnSpc>
                <a:spcPct val="100000"/>
              </a:lnSpc>
              <a:spcBef>
                <a:spcPct val="0"/>
              </a:spcBef>
              <a:spcAft>
                <a:spcPct val="0"/>
              </a:spcAft>
              <a:buNone/>
            </a:pPr>
            <a:r>
              <a:rPr lang="zh-CN" altLang="en-US" sz="4400" dirty="0">
                <a:latin typeface="黑体" panose="02010609060101010101" pitchFamily="49" charset="-122"/>
                <a:ea typeface="黑体" panose="02010609060101010101" pitchFamily="49" charset="-122"/>
              </a:rPr>
              <a:t>感谢观看</a:t>
            </a:r>
            <a:endParaRPr lang="zh-CN" altLang="zh-CN" sz="4400" dirty="0">
              <a:latin typeface="黑体" panose="02010609060101010101" pitchFamily="49" charset="-122"/>
              <a:ea typeface="黑体" panose="02010609060101010101" pitchFamily="49" charset="-122"/>
            </a:endParaRPr>
          </a:p>
        </p:txBody>
      </p:sp>
      <p:sp>
        <p:nvSpPr>
          <p:cNvPr id="3077" name="直接连接符 13"/>
          <p:cNvSpPr>
            <a:spLocks noChangeShapeType="1"/>
          </p:cNvSpPr>
          <p:nvPr/>
        </p:nvSpPr>
        <p:spPr bwMode="auto">
          <a:xfrm flipV="1">
            <a:off x="4288155" y="5767705"/>
            <a:ext cx="3540760" cy="1270"/>
          </a:xfrm>
          <a:prstGeom prst="line">
            <a:avLst/>
          </a:prstGeom>
          <a:noFill/>
          <a:ln w="12700">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350">
              <a:solidFill>
                <a:srgbClr val="000000"/>
              </a:solidFill>
            </a:endParaRPr>
          </a:p>
        </p:txBody>
      </p:sp>
      <p:sp>
        <p:nvSpPr>
          <p:cNvPr id="3078" name="椭圆 21"/>
          <p:cNvSpPr>
            <a:spLocks noChangeArrowheads="1"/>
          </p:cNvSpPr>
          <p:nvPr/>
        </p:nvSpPr>
        <p:spPr bwMode="auto">
          <a:xfrm>
            <a:off x="5385198" y="3293269"/>
            <a:ext cx="1365143" cy="14216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pPr>
            <a:endParaRPr lang="zh-CN" altLang="zh-CN" sz="1350">
              <a:solidFill>
                <a:srgbClr val="FFFFFF"/>
              </a:solidFill>
              <a:latin typeface="宋体" panose="02010600030101010101" pitchFamily="2" charset="-122"/>
              <a:sym typeface="宋体" panose="02010600030101010101" pitchFamily="2" charset="-122"/>
            </a:endParaRPr>
          </a:p>
        </p:txBody>
      </p:sp>
      <p:pic>
        <p:nvPicPr>
          <p:cNvPr id="3" name="图片 2" descr="D:\1北体\新闻中心\WechatIMG13.jpegWechatIMG13"/>
          <p:cNvPicPr>
            <a:picLocks noChangeAspect="1"/>
          </p:cNvPicPr>
          <p:nvPr/>
        </p:nvPicPr>
        <p:blipFill>
          <a:blip r:embed="rId3"/>
          <a:srcRect t="21804" b="11041"/>
          <a:stretch>
            <a:fillRect/>
          </a:stretch>
        </p:blipFill>
        <p:spPr>
          <a:xfrm>
            <a:off x="0" y="0"/>
            <a:ext cx="12192000" cy="4396740"/>
          </a:xfrm>
          <a:prstGeom prst="rect">
            <a:avLst/>
          </a:prstGeom>
        </p:spPr>
      </p:pic>
      <p:sp>
        <p:nvSpPr>
          <p:cNvPr id="6" name="椭圆 5"/>
          <p:cNvSpPr/>
          <p:nvPr/>
        </p:nvSpPr>
        <p:spPr bwMode="auto">
          <a:xfrm>
            <a:off x="5538132" y="3778875"/>
            <a:ext cx="1115735" cy="103290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charset="0"/>
              <a:ea typeface="宋体" panose="02010600030101010101" pitchFamily="2" charset="-122"/>
            </a:endParaRPr>
          </a:p>
        </p:txBody>
      </p:sp>
      <p:pic>
        <p:nvPicPr>
          <p:cNvPr id="5" name="图片 4" descr="D:\1北体\新闻中心\校徽.jpg校徽"/>
          <p:cNvPicPr>
            <a:picLocks noChangeAspect="1"/>
          </p:cNvPicPr>
          <p:nvPr/>
        </p:nvPicPr>
        <p:blipFill>
          <a:blip r:embed="rId4"/>
          <a:srcRect/>
          <a:stretch>
            <a:fillRect/>
          </a:stretch>
        </p:blipFill>
        <p:spPr>
          <a:xfrm>
            <a:off x="5629875" y="3893810"/>
            <a:ext cx="932241" cy="911225"/>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3075"/>
                                        </p:tgtEl>
                                        <p:attrNameLst>
                                          <p:attrName>style.visibility</p:attrName>
                                        </p:attrNameLst>
                                      </p:cBhvr>
                                      <p:to>
                                        <p:strVal val="visible"/>
                                      </p:to>
                                    </p:set>
                                    <p:animEffect>
                                      <p:cBhvr>
                                        <p:cTn id="7" dur="600"/>
                                        <p:tgtEl>
                                          <p:spTgt spid="3075"/>
                                        </p:tgtEl>
                                      </p:cBhvr>
                                    </p:animEffect>
                                    <p:anim calcmode="lin" valueType="num">
                                      <p:cBhvr>
                                        <p:cTn id="8" dur="600" fill="hold"/>
                                        <p:tgtEl>
                                          <p:spTgt spid="3075"/>
                                        </p:tgtEl>
                                        <p:attrNameLst>
                                          <p:attrName>ppt_x</p:attrName>
                                        </p:attrNameLst>
                                      </p:cBhvr>
                                      <p:tavLst>
                                        <p:tav tm="0">
                                          <p:val>
                                            <p:strVal val="#ppt_x"/>
                                          </p:val>
                                        </p:tav>
                                        <p:tav tm="100000">
                                          <p:val>
                                            <p:strVal val="#ppt_x"/>
                                          </p:val>
                                        </p:tav>
                                      </p:tavLst>
                                    </p:anim>
                                    <p:anim calcmode="lin" valueType="num">
                                      <p:cBhvr>
                                        <p:cTn id="9" dur="600" fill="hold"/>
                                        <p:tgtEl>
                                          <p:spTgt spid="3075"/>
                                        </p:tgtEl>
                                        <p:attrNameLst>
                                          <p:attrName>ppt_y</p:attrName>
                                        </p:attrNameLst>
                                      </p:cBhvr>
                                      <p:tavLst>
                                        <p:tav tm="0">
                                          <p:val>
                                            <p:strVal val="#ppt_y-.1"/>
                                          </p:val>
                                        </p:tav>
                                        <p:tav tm="100000">
                                          <p:val>
                                            <p:strVal val="#ppt_y"/>
                                          </p:val>
                                        </p:tav>
                                      </p:tavLst>
                                    </p:anim>
                                  </p:childTnLst>
                                </p:cTn>
                              </p:par>
                              <p:par>
                                <p:cTn id="10" presetID="16" presetClass="entr" presetSubtype="37" fill="hold" grpId="0" nodeType="withEffect">
                                  <p:stCondLst>
                                    <p:cond delay="1000"/>
                                  </p:stCondLst>
                                  <p:childTnLst>
                                    <p:set>
                                      <p:cBhvr>
                                        <p:cTn id="11" dur="1" fill="hold">
                                          <p:stCondLst>
                                            <p:cond delay="0"/>
                                          </p:stCondLst>
                                        </p:cTn>
                                        <p:tgtEl>
                                          <p:spTgt spid="3077"/>
                                        </p:tgtEl>
                                        <p:attrNameLst>
                                          <p:attrName>style.visibility</p:attrName>
                                        </p:attrNameLst>
                                      </p:cBhvr>
                                      <p:to>
                                        <p:strVal val="visible"/>
                                      </p:to>
                                    </p:set>
                                    <p:animEffect>
                                      <p:cBhvr>
                                        <p:cTn id="12"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ldLvl="0" autoUpdateAnimBg="0"/>
      <p:bldP spid="307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524000" y="1880220"/>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01</a:t>
            </a:r>
          </a:p>
        </p:txBody>
      </p:sp>
      <p:sp>
        <p:nvSpPr>
          <p:cNvPr id="7" name="文本框 6"/>
          <p:cNvSpPr txBox="1"/>
          <p:nvPr/>
        </p:nvSpPr>
        <p:spPr>
          <a:xfrm>
            <a:off x="5519162" y="2559050"/>
            <a:ext cx="4915535" cy="769441"/>
          </a:xfrm>
          <a:prstGeom prst="rect">
            <a:avLst/>
          </a:prstGeom>
          <a:noFill/>
        </p:spPr>
        <p:txBody>
          <a:bodyPr wrap="square" rtlCol="0">
            <a:spAutoFit/>
          </a:bodyPr>
          <a:lstStyle/>
          <a:p>
            <a:r>
              <a:rPr lang="zh-CN" altLang="en-US" sz="4400" b="1" dirty="0">
                <a:solidFill>
                  <a:schemeClr val="tx1">
                    <a:lumMod val="85000"/>
                    <a:lumOff val="15000"/>
                  </a:schemeClr>
                </a:solidFill>
                <a:latin typeface="+mj-ea"/>
                <a:ea typeface="+mj-ea"/>
              </a:rPr>
              <a:t>引入</a:t>
            </a:r>
          </a:p>
        </p:txBody>
      </p:sp>
      <p:sp>
        <p:nvSpPr>
          <p:cNvPr id="8" name="文本框 7"/>
          <p:cNvSpPr txBox="1"/>
          <p:nvPr/>
        </p:nvSpPr>
        <p:spPr>
          <a:xfrm>
            <a:off x="5468068" y="3699775"/>
            <a:ext cx="4645651" cy="39878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Instruction</a:t>
            </a:r>
            <a:endParaRPr lang="da-DK" altLang="zh-CN" sz="2000" dirty="0">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5411162" y="3403575"/>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852411" y="3017522"/>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ONE</a:t>
            </a:r>
          </a:p>
        </p:txBody>
      </p:sp>
      <p:pic>
        <p:nvPicPr>
          <p:cNvPr id="6" name="图片 5"/>
          <p:cNvPicPr>
            <a:picLocks noChangeAspect="1"/>
          </p:cNvPicPr>
          <p:nvPr/>
        </p:nvPicPr>
        <p:blipFill>
          <a:blip r:embed="rId3"/>
          <a:stretch>
            <a:fillRect/>
          </a:stretch>
        </p:blipFill>
        <p:spPr>
          <a:xfrm>
            <a:off x="11010265" y="184785"/>
            <a:ext cx="984250" cy="8477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down)">
                                      <p:cBhvr>
                                        <p:cTn id="20" dur="500"/>
                                        <p:tgtEl>
                                          <p:spTgt spid="8"/>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第一部分</a:t>
              </a:r>
              <a:r>
                <a:rPr lang="en-US" altLang="zh-CN" sz="2800" b="1" i="0" dirty="0">
                  <a:latin typeface="微软雅黑" panose="020B0503020204020204" charset="-122"/>
                  <a:ea typeface="微软雅黑" panose="020B0503020204020204" charset="-122"/>
                </a:rPr>
                <a:t> ·</a:t>
              </a:r>
              <a:r>
                <a:rPr lang="zh-CN" altLang="en-US" sz="2800" b="1" i="0" dirty="0">
                  <a:latin typeface="微软雅黑" panose="020B0503020204020204" charset="-122"/>
                  <a:ea typeface="微软雅黑" panose="020B0503020204020204" charset="-122"/>
                </a:rPr>
                <a:t> 引入</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1026" name="Picture 2" descr="多通道肌电传感器|EMG肌电信号的基础应用 - 哔哩哔哩">
            <a:extLst>
              <a:ext uri="{FF2B5EF4-FFF2-40B4-BE49-F238E27FC236}">
                <a16:creationId xmlns:a16="http://schemas.microsoft.com/office/drawing/2014/main" id="{308ABC13-A2A1-D141-2668-0364617E06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025" y="2146300"/>
            <a:ext cx="4514850" cy="2476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C362F80-AA12-EBCC-BE33-FB38EDD2BA48}"/>
              </a:ext>
            </a:extLst>
          </p:cNvPr>
          <p:cNvSpPr txBox="1"/>
          <p:nvPr/>
        </p:nvSpPr>
        <p:spPr>
          <a:xfrm>
            <a:off x="927100" y="1266626"/>
            <a:ext cx="5168900" cy="461665"/>
          </a:xfrm>
          <a:prstGeom prst="rect">
            <a:avLst/>
          </a:prstGeom>
          <a:noFill/>
        </p:spPr>
        <p:txBody>
          <a:bodyPr wrap="square" rtlCol="0">
            <a:spAutoFit/>
          </a:bodyPr>
          <a:lstStyle/>
          <a:p>
            <a:r>
              <a:rPr lang="zh-CN" altLang="en-US" sz="2400" b="1" dirty="0">
                <a:latin typeface="+mj-ea"/>
                <a:ea typeface="+mj-ea"/>
              </a:rPr>
              <a:t>肌电信号</a:t>
            </a:r>
            <a:r>
              <a:rPr lang="en-US" altLang="zh-CN" sz="2400" b="1" dirty="0">
                <a:latin typeface="+mj-ea"/>
                <a:ea typeface="+mj-ea"/>
              </a:rPr>
              <a:t>(electromyogram, EMG)</a:t>
            </a:r>
            <a:endParaRPr lang="zh-CN" altLang="en-US" sz="2400" b="1" dirty="0">
              <a:latin typeface="+mj-ea"/>
              <a:ea typeface="+mj-ea"/>
            </a:endParaRPr>
          </a:p>
        </p:txBody>
      </p:sp>
      <p:sp>
        <p:nvSpPr>
          <p:cNvPr id="4" name="文本框 3">
            <a:extLst>
              <a:ext uri="{FF2B5EF4-FFF2-40B4-BE49-F238E27FC236}">
                <a16:creationId xmlns:a16="http://schemas.microsoft.com/office/drawing/2014/main" id="{3FD2BE59-D021-7BB4-BABF-14CD60B39F3B}"/>
              </a:ext>
            </a:extLst>
          </p:cNvPr>
          <p:cNvSpPr txBox="1"/>
          <p:nvPr/>
        </p:nvSpPr>
        <p:spPr>
          <a:xfrm>
            <a:off x="927100" y="2274838"/>
            <a:ext cx="5562649"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神经产生兴奋最终引起并控制肌肉组织发生收缩和舒张运动的过程是通过诱发肌肉细胞发生去极化产生动作电位来实现的。</a:t>
            </a:r>
            <a:endParaRPr lang="en-US" altLang="zh-CN" dirty="0"/>
          </a:p>
          <a:p>
            <a:pPr marL="285750" indent="-285750">
              <a:buFont typeface="Arial" panose="020B0604020202020204" pitchFamily="34" charset="0"/>
              <a:buChar char="•"/>
            </a:pPr>
            <a:r>
              <a:rPr lang="zh-CN" altLang="en-US" dirty="0"/>
              <a:t>因此，肌肉的运动总是伴随着肌细胞的兴奋过程</a:t>
            </a:r>
            <a:endParaRPr lang="en-US" altLang="zh-CN" dirty="0"/>
          </a:p>
          <a:p>
            <a:pPr marL="285750" indent="-285750">
              <a:buFont typeface="Arial" panose="020B0604020202020204" pitchFamily="34" charset="0"/>
              <a:buChar char="•"/>
            </a:pPr>
            <a:r>
              <a:rPr lang="zh-CN" altLang="en-US" dirty="0"/>
              <a:t>因而，在肌肉组织外部呈现出一定的负电位，这是在肌肉组织中或外部能够测到肌细胞电信号的原因，所测量到的随时间变化的电信号称为电信号</a:t>
            </a:r>
            <a:r>
              <a:rPr lang="en-US" altLang="zh-CN" dirty="0"/>
              <a:t>(electromyogram</a:t>
            </a:r>
            <a:r>
              <a:rPr lang="zh-CN" altLang="en-US" dirty="0"/>
              <a:t>，</a:t>
            </a:r>
            <a:r>
              <a:rPr lang="en-US" altLang="zh-CN" dirty="0"/>
              <a:t>EMG)</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5</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第一部分</a:t>
              </a:r>
              <a:r>
                <a:rPr lang="en-US" altLang="zh-CN" sz="2800" b="1" i="0" dirty="0">
                  <a:latin typeface="微软雅黑" panose="020B0503020204020204" charset="-122"/>
                  <a:ea typeface="微软雅黑" panose="020B0503020204020204" charset="-122"/>
                </a:rPr>
                <a:t> ·</a:t>
              </a:r>
              <a:r>
                <a:rPr lang="zh-CN" altLang="en-US" sz="2800" b="1" i="0" dirty="0">
                  <a:latin typeface="微软雅黑" panose="020B0503020204020204" charset="-122"/>
                  <a:ea typeface="微软雅黑" panose="020B0503020204020204" charset="-122"/>
                </a:rPr>
                <a:t> 引入</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sp>
        <p:nvSpPr>
          <p:cNvPr id="2" name="文本框 1">
            <a:extLst>
              <a:ext uri="{FF2B5EF4-FFF2-40B4-BE49-F238E27FC236}">
                <a16:creationId xmlns:a16="http://schemas.microsoft.com/office/drawing/2014/main" id="{F7BCEC32-F23D-8388-53C5-6F1675F317EE}"/>
              </a:ext>
            </a:extLst>
          </p:cNvPr>
          <p:cNvSpPr txBox="1"/>
          <p:nvPr/>
        </p:nvSpPr>
        <p:spPr>
          <a:xfrm>
            <a:off x="927100" y="1266626"/>
            <a:ext cx="5168900" cy="461665"/>
          </a:xfrm>
          <a:prstGeom prst="rect">
            <a:avLst/>
          </a:prstGeom>
          <a:noFill/>
        </p:spPr>
        <p:txBody>
          <a:bodyPr wrap="square" rtlCol="0">
            <a:spAutoFit/>
          </a:bodyPr>
          <a:lstStyle/>
          <a:p>
            <a:r>
              <a:rPr lang="zh-CN" altLang="en-US" sz="2400" b="1" dirty="0">
                <a:latin typeface="+mj-ea"/>
                <a:ea typeface="+mj-ea"/>
              </a:rPr>
              <a:t>对</a:t>
            </a:r>
            <a:r>
              <a:rPr lang="en-US" altLang="zh-CN" sz="2400" b="1" dirty="0">
                <a:latin typeface="+mj-ea"/>
                <a:ea typeface="+mj-ea"/>
              </a:rPr>
              <a:t>EMG</a:t>
            </a:r>
            <a:r>
              <a:rPr lang="zh-CN" altLang="en-US" sz="2400" b="1" dirty="0">
                <a:latin typeface="+mj-ea"/>
                <a:ea typeface="+mj-ea"/>
              </a:rPr>
              <a:t>进行分类</a:t>
            </a:r>
          </a:p>
        </p:txBody>
      </p:sp>
      <p:pic>
        <p:nvPicPr>
          <p:cNvPr id="2050" name="Picture 2" descr="肌电假肢----机器人学国家重点实验室">
            <a:extLst>
              <a:ext uri="{FF2B5EF4-FFF2-40B4-BE49-F238E27FC236}">
                <a16:creationId xmlns:a16="http://schemas.microsoft.com/office/drawing/2014/main" id="{4AF3C89F-ADF7-4FF7-11D2-1FE8F9A609F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9847" y="2400653"/>
            <a:ext cx="3891206" cy="258974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A780E20-594D-45C4-0446-65CDB42CA3B3}"/>
              </a:ext>
            </a:extLst>
          </p:cNvPr>
          <p:cNvSpPr txBox="1"/>
          <p:nvPr/>
        </p:nvSpPr>
        <p:spPr>
          <a:xfrm>
            <a:off x="766263" y="1960219"/>
            <a:ext cx="6440987" cy="4247317"/>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康复医疗</a:t>
            </a:r>
            <a:r>
              <a:rPr lang="en-US" altLang="zh-CN" b="1" dirty="0"/>
              <a:t>: </a:t>
            </a:r>
            <a:r>
              <a:rPr lang="en-US" altLang="zh-CN" dirty="0"/>
              <a:t>EMG</a:t>
            </a:r>
            <a:r>
              <a:rPr lang="zh-CN" altLang="en-US" dirty="0"/>
              <a:t>信号分类在康复医疗中非常重要，尤其是在肢体功能恢复和康复训练中。通过分析肌电信号，医疗专家可以监测病人肌肉活动的改进情况，并根据具体的肌电信号模式调整治疗方案。</a:t>
            </a:r>
            <a:endParaRPr lang="en-US" altLang="zh-CN" dirty="0"/>
          </a:p>
          <a:p>
            <a:pPr marL="285750" indent="-285750">
              <a:buFont typeface="Arial" panose="020B0604020202020204" pitchFamily="34" charset="0"/>
              <a:buChar char="•"/>
            </a:pPr>
            <a:r>
              <a:rPr lang="zh-CN" altLang="en-US" b="1" dirty="0"/>
              <a:t>人机接口（</a:t>
            </a:r>
            <a:r>
              <a:rPr lang="en-US" altLang="zh-CN" b="1" dirty="0"/>
              <a:t>HMI</a:t>
            </a:r>
            <a:r>
              <a:rPr lang="zh-CN" altLang="en-US" b="1" dirty="0"/>
              <a:t>）</a:t>
            </a:r>
            <a:r>
              <a:rPr lang="en-US" altLang="zh-CN" dirty="0"/>
              <a:t>: EMG</a:t>
            </a:r>
            <a:r>
              <a:rPr lang="zh-CN" altLang="en-US" dirty="0"/>
              <a:t>信号分类在开发高级人机接口系统中扮演重要角色，特别是在制作更为精准和反应灵敏的假肢、外骨骼和其他可穿戴设备上。通过识别不同的肌电信号模式，这些设备能够更准确地响应用户的意图。</a:t>
            </a:r>
            <a:endParaRPr lang="en-US" altLang="zh-CN" dirty="0"/>
          </a:p>
          <a:p>
            <a:pPr marL="285750" indent="-285750">
              <a:buFont typeface="Arial" panose="020B0604020202020204" pitchFamily="34" charset="0"/>
              <a:buChar char="•"/>
            </a:pPr>
            <a:r>
              <a:rPr lang="zh-CN" altLang="en-US" b="1" dirty="0"/>
              <a:t>体育科学</a:t>
            </a:r>
            <a:r>
              <a:rPr lang="en-US" altLang="zh-CN" b="1" dirty="0"/>
              <a:t>: </a:t>
            </a:r>
            <a:r>
              <a:rPr lang="zh-CN" altLang="en-US" dirty="0"/>
              <a:t>在运动训练和体育表现分析中，</a:t>
            </a:r>
            <a:r>
              <a:rPr lang="en-US" altLang="zh-CN" dirty="0"/>
              <a:t>EMG</a:t>
            </a:r>
            <a:r>
              <a:rPr lang="zh-CN" altLang="en-US" dirty="0"/>
              <a:t>信号分类帮助教练和运动科学家理解运动员在训练和比赛中的肌肉活动。这有助于设计个性化的训练计划，优化技术和减少受伤。</a:t>
            </a:r>
            <a:endParaRPr lang="en-US" altLang="zh-CN" dirty="0"/>
          </a:p>
          <a:p>
            <a:pPr marL="285750" indent="-285750">
              <a:buFont typeface="Arial" panose="020B0604020202020204" pitchFamily="34" charset="0"/>
              <a:buChar char="•"/>
            </a:pPr>
            <a:r>
              <a:rPr lang="zh-CN" altLang="en-US" b="1" dirty="0"/>
              <a:t>游戏与娱乐</a:t>
            </a:r>
            <a:r>
              <a:rPr lang="en-US" altLang="zh-CN" b="1" dirty="0"/>
              <a:t>: </a:t>
            </a:r>
            <a:r>
              <a:rPr lang="en-US" altLang="zh-CN" dirty="0"/>
              <a:t>EMG</a:t>
            </a:r>
            <a:r>
              <a:rPr lang="zh-CN" altLang="en-US" dirty="0"/>
              <a:t>信号也被用于游戏和虚拟现实（</a:t>
            </a:r>
            <a:r>
              <a:rPr lang="en-US" altLang="zh-CN" dirty="0"/>
              <a:t>VR</a:t>
            </a:r>
            <a:r>
              <a:rPr lang="zh-CN" altLang="en-US" dirty="0"/>
              <a:t>）应用中，提供一种新型的交互方式。通过分析用户的肌电信号，游戏或</a:t>
            </a:r>
            <a:r>
              <a:rPr lang="en-US" altLang="zh-CN" dirty="0"/>
              <a:t>VR</a:t>
            </a:r>
            <a:r>
              <a:rPr lang="zh-CN" altLang="en-US" dirty="0"/>
              <a:t>系统可以根据用户的肌肉活动来控制虚拟角色或环境。</a:t>
            </a:r>
            <a:endParaRPr lang="en-US" altLang="zh-CN" dirty="0"/>
          </a:p>
        </p:txBody>
      </p:sp>
    </p:spTree>
    <p:extLst>
      <p:ext uri="{BB962C8B-B14F-4D97-AF65-F5344CB8AC3E}">
        <p14:creationId xmlns:p14="http://schemas.microsoft.com/office/powerpoint/2010/main" val="340398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619250" y="1708770"/>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02</a:t>
            </a:r>
          </a:p>
        </p:txBody>
      </p:sp>
      <p:sp>
        <p:nvSpPr>
          <p:cNvPr id="8" name="文本框 7"/>
          <p:cNvSpPr txBox="1"/>
          <p:nvPr/>
        </p:nvSpPr>
        <p:spPr>
          <a:xfrm>
            <a:off x="5563318" y="3528325"/>
            <a:ext cx="4645651" cy="39878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Data Processing</a:t>
            </a:r>
            <a:endParaRPr lang="da-DK" altLang="zh-CN" sz="2000" dirty="0">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5506412" y="3232125"/>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947661" y="2950847"/>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TWO</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pic>
        <p:nvPicPr>
          <p:cNvPr id="6" name="图片 5"/>
          <p:cNvPicPr>
            <a:picLocks noChangeAspect="1"/>
          </p:cNvPicPr>
          <p:nvPr/>
        </p:nvPicPr>
        <p:blipFill>
          <a:blip r:embed="rId4"/>
          <a:stretch>
            <a:fillRect/>
          </a:stretch>
        </p:blipFill>
        <p:spPr>
          <a:xfrm>
            <a:off x="11010265" y="184785"/>
            <a:ext cx="984250" cy="847725"/>
          </a:xfrm>
          <a:prstGeom prst="rect">
            <a:avLst/>
          </a:prstGeom>
        </p:spPr>
      </p:pic>
      <p:sp>
        <p:nvSpPr>
          <p:cNvPr id="4" name="文本框 3">
            <a:extLst>
              <a:ext uri="{FF2B5EF4-FFF2-40B4-BE49-F238E27FC236}">
                <a16:creationId xmlns:a16="http://schemas.microsoft.com/office/drawing/2014/main" id="{6D40D5CA-18AA-2864-1A00-147AD8D729ED}"/>
              </a:ext>
            </a:extLst>
          </p:cNvPr>
          <p:cNvSpPr txBox="1"/>
          <p:nvPr/>
        </p:nvSpPr>
        <p:spPr>
          <a:xfrm>
            <a:off x="5534864" y="2368584"/>
            <a:ext cx="4702557" cy="769441"/>
          </a:xfrm>
          <a:prstGeom prst="rect">
            <a:avLst/>
          </a:prstGeom>
          <a:noFill/>
        </p:spPr>
        <p:txBody>
          <a:bodyPr wrap="square" rtlCol="0">
            <a:spAutoFit/>
          </a:bodyPr>
          <a:lstStyle/>
          <a:p>
            <a:r>
              <a:rPr kumimoji="0" lang="zh-CN" altLang="en-US" sz="44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数据处理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down)">
                                      <p:cBhvr>
                                        <p:cTn id="16" dur="500"/>
                                        <p:tgtEl>
                                          <p:spTgt spid="8"/>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7</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数据处理</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sp>
        <p:nvSpPr>
          <p:cNvPr id="2" name="文本框 1">
            <a:extLst>
              <a:ext uri="{FF2B5EF4-FFF2-40B4-BE49-F238E27FC236}">
                <a16:creationId xmlns:a16="http://schemas.microsoft.com/office/drawing/2014/main" id="{C58D34E0-7B2F-79D4-32BD-6D9015693400}"/>
              </a:ext>
            </a:extLst>
          </p:cNvPr>
          <p:cNvSpPr txBox="1"/>
          <p:nvPr/>
        </p:nvSpPr>
        <p:spPr>
          <a:xfrm>
            <a:off x="927100" y="1266626"/>
            <a:ext cx="5168900" cy="461665"/>
          </a:xfrm>
          <a:prstGeom prst="rect">
            <a:avLst/>
          </a:prstGeom>
          <a:noFill/>
        </p:spPr>
        <p:txBody>
          <a:bodyPr wrap="square" rtlCol="0">
            <a:spAutoFit/>
          </a:bodyPr>
          <a:lstStyle/>
          <a:p>
            <a:r>
              <a:rPr lang="zh-CN" altLang="en-US" sz="2400" b="1" dirty="0">
                <a:latin typeface="+mj-ea"/>
                <a:ea typeface="+mj-ea"/>
              </a:rPr>
              <a:t>数据集</a:t>
            </a:r>
          </a:p>
        </p:txBody>
      </p:sp>
      <p:pic>
        <p:nvPicPr>
          <p:cNvPr id="5" name="图片 4">
            <a:extLst>
              <a:ext uri="{FF2B5EF4-FFF2-40B4-BE49-F238E27FC236}">
                <a16:creationId xmlns:a16="http://schemas.microsoft.com/office/drawing/2014/main" id="{7CE487C4-A80A-B02E-322F-980F3E856667}"/>
              </a:ext>
            </a:extLst>
          </p:cNvPr>
          <p:cNvPicPr>
            <a:picLocks noChangeAspect="1"/>
          </p:cNvPicPr>
          <p:nvPr/>
        </p:nvPicPr>
        <p:blipFill>
          <a:blip r:embed="rId6"/>
          <a:stretch>
            <a:fillRect/>
          </a:stretch>
        </p:blipFill>
        <p:spPr>
          <a:xfrm>
            <a:off x="375328" y="1905401"/>
            <a:ext cx="7616204" cy="3815948"/>
          </a:xfrm>
          <a:prstGeom prst="rect">
            <a:avLst/>
          </a:prstGeom>
        </p:spPr>
      </p:pic>
      <p:sp>
        <p:nvSpPr>
          <p:cNvPr id="11" name="文本框 10">
            <a:extLst>
              <a:ext uri="{FF2B5EF4-FFF2-40B4-BE49-F238E27FC236}">
                <a16:creationId xmlns:a16="http://schemas.microsoft.com/office/drawing/2014/main" id="{2044F7DA-BBA9-8E1D-60BE-3617AD336A02}"/>
              </a:ext>
            </a:extLst>
          </p:cNvPr>
          <p:cNvSpPr txBox="1"/>
          <p:nvPr/>
        </p:nvSpPr>
        <p:spPr>
          <a:xfrm>
            <a:off x="7926070" y="3429000"/>
            <a:ext cx="4159250" cy="646331"/>
          </a:xfrm>
          <a:prstGeom prst="rect">
            <a:avLst/>
          </a:prstGeom>
          <a:noFill/>
        </p:spPr>
        <p:txBody>
          <a:bodyPr wrap="square">
            <a:spAutoFit/>
          </a:bodyPr>
          <a:lstStyle/>
          <a:p>
            <a:r>
              <a:rPr lang="en-US" altLang="zh-CN" dirty="0"/>
              <a:t>https://www.kaggle.com/datasets/sojanprajapati/emg-signal-for-gesture-recognition</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8</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数据处理</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sp>
        <p:nvSpPr>
          <p:cNvPr id="5" name="文本框 4">
            <a:extLst>
              <a:ext uri="{FF2B5EF4-FFF2-40B4-BE49-F238E27FC236}">
                <a16:creationId xmlns:a16="http://schemas.microsoft.com/office/drawing/2014/main" id="{F1D1732A-5732-6396-18BC-442D9CE227AE}"/>
              </a:ext>
            </a:extLst>
          </p:cNvPr>
          <p:cNvSpPr txBox="1"/>
          <p:nvPr/>
        </p:nvSpPr>
        <p:spPr>
          <a:xfrm>
            <a:off x="766263" y="1059311"/>
            <a:ext cx="7402718" cy="5909310"/>
          </a:xfrm>
          <a:prstGeom prst="rect">
            <a:avLst/>
          </a:prstGeom>
          <a:noFill/>
        </p:spPr>
        <p:txBody>
          <a:bodyPr wrap="square">
            <a:spAutoFit/>
          </a:bodyPr>
          <a:lstStyle/>
          <a:p>
            <a:r>
              <a:rPr lang="zh-CN" altLang="en-US" dirty="0"/>
              <a:t>使用了戴在使用者前臂上的 </a:t>
            </a:r>
            <a:r>
              <a:rPr lang="en-US" altLang="zh-CN" dirty="0"/>
              <a:t>MYO </a:t>
            </a:r>
            <a:r>
              <a:rPr lang="en-US" altLang="zh-CN" dirty="0" err="1"/>
              <a:t>Thalmic</a:t>
            </a:r>
            <a:r>
              <a:rPr lang="en-US" altLang="zh-CN" dirty="0"/>
              <a:t> </a:t>
            </a:r>
            <a:r>
              <a:rPr lang="zh-CN" altLang="en-US" dirty="0"/>
              <a:t>手镯，以及带有蓝牙接收器的电脑。该手镯配备了</a:t>
            </a:r>
            <a:r>
              <a:rPr lang="en-US" altLang="zh-CN" dirty="0"/>
              <a:t>8</a:t>
            </a:r>
            <a:r>
              <a:rPr lang="zh-CN" altLang="en-US" dirty="0"/>
              <a:t>个传感器，均匀分布在前臂周围，同时获取肌电信号。</a:t>
            </a:r>
          </a:p>
          <a:p>
            <a:r>
              <a:rPr lang="zh-CN" altLang="en-US" dirty="0"/>
              <a:t>信号通过蓝牙接口发送到 </a:t>
            </a:r>
            <a:r>
              <a:rPr lang="en-US" altLang="zh-CN" dirty="0"/>
              <a:t>PC </a:t>
            </a:r>
            <a:r>
              <a:rPr lang="zh-CN" altLang="en-US" dirty="0"/>
              <a:t>机</a:t>
            </a:r>
          </a:p>
          <a:p>
            <a:endParaRPr lang="zh-CN" altLang="en-US" dirty="0"/>
          </a:p>
          <a:p>
            <a:r>
              <a:rPr lang="zh-CN" altLang="en-US" dirty="0"/>
              <a:t>展示了</a:t>
            </a:r>
            <a:r>
              <a:rPr lang="en-US" altLang="zh-CN" dirty="0"/>
              <a:t>36</a:t>
            </a:r>
            <a:r>
              <a:rPr lang="zh-CN" altLang="en-US" dirty="0"/>
              <a:t>名受试者在做一系列静态手势时的原始肌电图数据。</a:t>
            </a:r>
          </a:p>
          <a:p>
            <a:r>
              <a:rPr lang="zh-CN" altLang="en-US" dirty="0"/>
              <a:t>受试者表演两个系列，每个系列由六个</a:t>
            </a:r>
            <a:r>
              <a:rPr lang="en-US" altLang="zh-CN" dirty="0"/>
              <a:t>(</a:t>
            </a:r>
            <a:r>
              <a:rPr lang="zh-CN" altLang="en-US" dirty="0"/>
              <a:t>七个</a:t>
            </a:r>
            <a:r>
              <a:rPr lang="en-US" altLang="zh-CN" dirty="0"/>
              <a:t>)</a:t>
            </a:r>
            <a:r>
              <a:rPr lang="zh-CN" altLang="en-US" dirty="0"/>
              <a:t>基本手势组成。每个手势被执行了</a:t>
            </a:r>
            <a:r>
              <a:rPr lang="en-US" altLang="zh-CN" dirty="0"/>
              <a:t>3</a:t>
            </a:r>
            <a:r>
              <a:rPr lang="zh-CN" altLang="en-US" dirty="0"/>
              <a:t>秒钟，手势之间的停顿</a:t>
            </a:r>
            <a:r>
              <a:rPr lang="en-US" altLang="zh-CN" dirty="0"/>
              <a:t>3</a:t>
            </a:r>
            <a:r>
              <a:rPr lang="zh-CN" altLang="en-US" dirty="0"/>
              <a:t>秒钟。</a:t>
            </a:r>
          </a:p>
          <a:p>
            <a:endParaRPr lang="zh-CN" altLang="en-US" dirty="0"/>
          </a:p>
          <a:p>
            <a:r>
              <a:rPr lang="zh-CN" altLang="en-US" dirty="0"/>
              <a:t>每个文件由</a:t>
            </a:r>
            <a:r>
              <a:rPr lang="en-US" altLang="zh-CN" dirty="0"/>
              <a:t>10</a:t>
            </a:r>
            <a:r>
              <a:rPr lang="zh-CN" altLang="en-US" dirty="0"/>
              <a:t>列组成</a:t>
            </a:r>
            <a:r>
              <a:rPr lang="en-US" altLang="zh-CN" dirty="0"/>
              <a:t>:</a:t>
            </a:r>
          </a:p>
          <a:p>
            <a:r>
              <a:rPr lang="en-US" altLang="zh-CN" dirty="0"/>
              <a:t>0 - </a:t>
            </a:r>
            <a:r>
              <a:rPr lang="zh-CN" altLang="en-US" dirty="0"/>
              <a:t>未标记数据，</a:t>
            </a:r>
          </a:p>
          <a:p>
            <a:r>
              <a:rPr lang="en-US" altLang="zh-CN" dirty="0"/>
              <a:t>1 - </a:t>
            </a:r>
            <a:r>
              <a:rPr lang="zh-CN" altLang="en-US" dirty="0"/>
              <a:t>手部静止，</a:t>
            </a:r>
          </a:p>
          <a:p>
            <a:r>
              <a:rPr lang="en-US" altLang="zh-CN" dirty="0"/>
              <a:t>2 - </a:t>
            </a:r>
            <a:r>
              <a:rPr lang="zh-CN" altLang="en-US" dirty="0"/>
              <a:t>手握成拳，</a:t>
            </a:r>
          </a:p>
          <a:p>
            <a:r>
              <a:rPr lang="en-US" altLang="zh-CN" dirty="0"/>
              <a:t>3 - </a:t>
            </a:r>
            <a:r>
              <a:rPr lang="zh-CN" altLang="en-US" dirty="0"/>
              <a:t>手腕屈曲，</a:t>
            </a:r>
          </a:p>
          <a:p>
            <a:r>
              <a:rPr lang="en-US" altLang="zh-CN" dirty="0"/>
              <a:t>4 - </a:t>
            </a:r>
            <a:r>
              <a:rPr lang="zh-CN" altLang="en-US" dirty="0"/>
              <a:t>手腕伸展，</a:t>
            </a:r>
          </a:p>
          <a:p>
            <a:r>
              <a:rPr lang="en-US" altLang="zh-CN" dirty="0"/>
              <a:t>5 - </a:t>
            </a:r>
            <a:r>
              <a:rPr lang="zh-CN" altLang="en-US" dirty="0"/>
              <a:t>桡侧偏移，</a:t>
            </a:r>
          </a:p>
          <a:p>
            <a:r>
              <a:rPr lang="en-US" altLang="zh-CN" dirty="0"/>
              <a:t>6 - </a:t>
            </a:r>
            <a:r>
              <a:rPr lang="zh-CN" altLang="en-US" dirty="0"/>
              <a:t>尺侧偏移，</a:t>
            </a:r>
          </a:p>
          <a:p>
            <a:r>
              <a:rPr lang="en-US" altLang="zh-CN" dirty="0"/>
              <a:t>7 - </a:t>
            </a:r>
            <a:r>
              <a:rPr lang="zh-CN" altLang="en-US" dirty="0"/>
              <a:t>手掌伸展（并非所有受试者均执行了此手势）。</a:t>
            </a:r>
          </a:p>
          <a:p>
            <a:endParaRPr lang="zh-CN" altLang="en-US" dirty="0"/>
          </a:p>
          <a:p>
            <a:r>
              <a:rPr lang="zh-CN" altLang="en-US" dirty="0"/>
              <a:t>“</a:t>
            </a:r>
            <a:r>
              <a:rPr lang="en-US" altLang="zh-CN" dirty="0"/>
              <a:t>label”</a:t>
            </a:r>
            <a:r>
              <a:rPr lang="zh-CN" altLang="en-US" dirty="0"/>
              <a:t>列，用于表示执行实验的受试者。共有</a:t>
            </a:r>
            <a:r>
              <a:rPr lang="en-US" altLang="zh-CN" dirty="0"/>
              <a:t>36</a:t>
            </a:r>
            <a:r>
              <a:rPr lang="zh-CN" altLang="en-US" dirty="0"/>
              <a:t>名受试者，每位受试者各自执行</a:t>
            </a:r>
            <a:r>
              <a:rPr lang="en-US" altLang="zh-CN" dirty="0"/>
              <a:t>7</a:t>
            </a:r>
            <a:r>
              <a:rPr lang="zh-CN" altLang="en-US" dirty="0"/>
              <a:t>种手势两次。</a:t>
            </a:r>
          </a:p>
        </p:txBody>
      </p:sp>
      <p:pic>
        <p:nvPicPr>
          <p:cNvPr id="7" name="图片 6">
            <a:extLst>
              <a:ext uri="{FF2B5EF4-FFF2-40B4-BE49-F238E27FC236}">
                <a16:creationId xmlns:a16="http://schemas.microsoft.com/office/drawing/2014/main" id="{424AE9F5-DEE2-1D16-19AE-4AA28F3BAD9F}"/>
              </a:ext>
            </a:extLst>
          </p:cNvPr>
          <p:cNvPicPr>
            <a:picLocks noChangeAspect="1"/>
          </p:cNvPicPr>
          <p:nvPr/>
        </p:nvPicPr>
        <p:blipFill>
          <a:blip r:embed="rId6"/>
          <a:stretch>
            <a:fillRect/>
          </a:stretch>
        </p:blipFill>
        <p:spPr>
          <a:xfrm>
            <a:off x="8445499" y="1736831"/>
            <a:ext cx="3521075" cy="3917386"/>
          </a:xfrm>
          <a:prstGeom prst="rect">
            <a:avLst/>
          </a:prstGeom>
        </p:spPr>
      </p:pic>
    </p:spTree>
    <p:extLst>
      <p:ext uri="{BB962C8B-B14F-4D97-AF65-F5344CB8AC3E}">
        <p14:creationId xmlns:p14="http://schemas.microsoft.com/office/powerpoint/2010/main" val="3677695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9</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数据处理</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sp>
        <p:nvSpPr>
          <p:cNvPr id="5" name="文本框 4">
            <a:extLst>
              <a:ext uri="{FF2B5EF4-FFF2-40B4-BE49-F238E27FC236}">
                <a16:creationId xmlns:a16="http://schemas.microsoft.com/office/drawing/2014/main" id="{3D618AA2-6655-C4BF-F586-83AE875BA3D8}"/>
              </a:ext>
            </a:extLst>
          </p:cNvPr>
          <p:cNvSpPr txBox="1"/>
          <p:nvPr/>
        </p:nvSpPr>
        <p:spPr>
          <a:xfrm>
            <a:off x="3137004" y="5043785"/>
            <a:ext cx="6162674" cy="923330"/>
          </a:xfrm>
          <a:prstGeom prst="rect">
            <a:avLst/>
          </a:prstGeom>
          <a:noFill/>
        </p:spPr>
        <p:txBody>
          <a:bodyPr wrap="square">
            <a:spAutoFit/>
          </a:bodyPr>
          <a:lstStyle/>
          <a:p>
            <a:r>
              <a:rPr lang="zh-CN" altLang="en-US" dirty="0"/>
              <a:t>由于</a:t>
            </a:r>
            <a:r>
              <a:rPr lang="en-US" altLang="zh-CN" dirty="0"/>
              <a:t>0</a:t>
            </a:r>
            <a:r>
              <a:rPr lang="zh-CN" altLang="en-US" dirty="0"/>
              <a:t>类别太多了，并且没有实际意义，</a:t>
            </a:r>
            <a:endParaRPr lang="en-US" altLang="zh-CN" dirty="0"/>
          </a:p>
          <a:p>
            <a:r>
              <a:rPr lang="zh-CN" altLang="en-US" dirty="0"/>
              <a:t>同时类别</a:t>
            </a:r>
            <a:r>
              <a:rPr lang="en-US" altLang="zh-CN" dirty="0"/>
              <a:t>7</a:t>
            </a:r>
            <a:r>
              <a:rPr lang="zh-CN" altLang="en-US" dirty="0"/>
              <a:t>的数据也太少了，</a:t>
            </a:r>
            <a:endParaRPr lang="en-US" altLang="zh-CN" dirty="0"/>
          </a:p>
          <a:p>
            <a:r>
              <a:rPr lang="zh-CN" altLang="en-US" dirty="0"/>
              <a:t>剩余的数据分布相对合适为了排除干扰，直接删去</a:t>
            </a:r>
          </a:p>
        </p:txBody>
      </p:sp>
      <p:pic>
        <p:nvPicPr>
          <p:cNvPr id="7" name="图片 6">
            <a:extLst>
              <a:ext uri="{FF2B5EF4-FFF2-40B4-BE49-F238E27FC236}">
                <a16:creationId xmlns:a16="http://schemas.microsoft.com/office/drawing/2014/main" id="{731BE113-2744-F7C1-AAA3-118B13A85711}"/>
              </a:ext>
            </a:extLst>
          </p:cNvPr>
          <p:cNvPicPr>
            <a:picLocks noChangeAspect="1"/>
          </p:cNvPicPr>
          <p:nvPr/>
        </p:nvPicPr>
        <p:blipFill>
          <a:blip r:embed="rId6"/>
          <a:stretch>
            <a:fillRect/>
          </a:stretch>
        </p:blipFill>
        <p:spPr>
          <a:xfrm>
            <a:off x="1009601" y="1251520"/>
            <a:ext cx="3581400" cy="3343275"/>
          </a:xfrm>
          <a:prstGeom prst="rect">
            <a:avLst/>
          </a:prstGeom>
        </p:spPr>
      </p:pic>
      <p:pic>
        <p:nvPicPr>
          <p:cNvPr id="9" name="图片 8">
            <a:extLst>
              <a:ext uri="{FF2B5EF4-FFF2-40B4-BE49-F238E27FC236}">
                <a16:creationId xmlns:a16="http://schemas.microsoft.com/office/drawing/2014/main" id="{F7BC8062-E6AA-D786-71CB-BC5F0B6D17F3}"/>
              </a:ext>
            </a:extLst>
          </p:cNvPr>
          <p:cNvPicPr>
            <a:picLocks noChangeAspect="1"/>
          </p:cNvPicPr>
          <p:nvPr/>
        </p:nvPicPr>
        <p:blipFill>
          <a:blip r:embed="rId7"/>
          <a:stretch>
            <a:fillRect/>
          </a:stretch>
        </p:blipFill>
        <p:spPr>
          <a:xfrm>
            <a:off x="7191470" y="1287429"/>
            <a:ext cx="4162330" cy="3177584"/>
          </a:xfrm>
          <a:prstGeom prst="rect">
            <a:avLst/>
          </a:prstGeom>
        </p:spPr>
      </p:pic>
      <p:sp>
        <p:nvSpPr>
          <p:cNvPr id="10" name="箭头: 右 9">
            <a:extLst>
              <a:ext uri="{FF2B5EF4-FFF2-40B4-BE49-F238E27FC236}">
                <a16:creationId xmlns:a16="http://schemas.microsoft.com/office/drawing/2014/main" id="{F5E3EB68-599C-681E-B41A-6A51F14B647E}"/>
              </a:ext>
            </a:extLst>
          </p:cNvPr>
          <p:cNvSpPr/>
          <p:nvPr/>
        </p:nvSpPr>
        <p:spPr>
          <a:xfrm>
            <a:off x="5334000" y="3187700"/>
            <a:ext cx="1409700" cy="419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81790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IyNzgzYTRiZmZhZmJmODFlZWUxYjYyZTM3Zjc5NT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975</Words>
  <Application>Microsoft Office PowerPoint</Application>
  <PresentationFormat>宽屏</PresentationFormat>
  <Paragraphs>174</Paragraphs>
  <Slides>28</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Wingdings</vt:lpstr>
      <vt:lpstr>Times New Roman</vt:lpstr>
      <vt:lpstr>PingFang SC</vt:lpstr>
      <vt:lpstr>宋体</vt:lpstr>
      <vt:lpstr>Arial</vt:lpstr>
      <vt:lpstr>Calibri</vt:lpstr>
      <vt:lpstr>微软雅黑</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虎 格尔</cp:lastModifiedBy>
  <cp:revision>23</cp:revision>
  <dcterms:created xsi:type="dcterms:W3CDTF">2022-04-29T13:09:00Z</dcterms:created>
  <dcterms:modified xsi:type="dcterms:W3CDTF">2024-06-11T08:05:31Z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1929C36C57334A56ADC7B33E2082F1C3</vt:lpwstr>
  </property>
  <property fmtid="{D5CDD505-2E9C-101B-9397-08002B2CF9AE}" pid="3" name="KSOProductBuildVer">
    <vt:lpwstr>2052-11.1.0.11691</vt:lpwstr>
  </property>
</Properties>
</file>